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sldIdLst>
    <p:sldId id="309" r:id="rId2"/>
    <p:sldId id="256" r:id="rId3"/>
    <p:sldId id="411" r:id="rId4"/>
    <p:sldId id="475" r:id="rId5"/>
    <p:sldId id="257" r:id="rId6"/>
    <p:sldId id="270" r:id="rId7"/>
    <p:sldId id="300" r:id="rId8"/>
    <p:sldId id="258" r:id="rId9"/>
    <p:sldId id="259" r:id="rId10"/>
    <p:sldId id="260" r:id="rId11"/>
    <p:sldId id="261" r:id="rId12"/>
    <p:sldId id="419" r:id="rId13"/>
    <p:sldId id="262" r:id="rId14"/>
    <p:sldId id="308" r:id="rId15"/>
    <p:sldId id="263" r:id="rId16"/>
    <p:sldId id="264" r:id="rId17"/>
    <p:sldId id="265" r:id="rId18"/>
    <p:sldId id="272" r:id="rId19"/>
    <p:sldId id="266" r:id="rId20"/>
    <p:sldId id="293" r:id="rId21"/>
    <p:sldId id="291" r:id="rId22"/>
    <p:sldId id="474" r:id="rId23"/>
    <p:sldId id="290" r:id="rId24"/>
    <p:sldId id="292" r:id="rId25"/>
    <p:sldId id="271" r:id="rId26"/>
    <p:sldId id="303" r:id="rId27"/>
    <p:sldId id="296" r:id="rId28"/>
    <p:sldId id="313" r:id="rId29"/>
    <p:sldId id="386" r:id="rId30"/>
    <p:sldId id="441" r:id="rId31"/>
    <p:sldId id="442" r:id="rId32"/>
    <p:sldId id="443" r:id="rId33"/>
    <p:sldId id="298" r:id="rId34"/>
    <p:sldId id="294" r:id="rId35"/>
    <p:sldId id="302" r:id="rId36"/>
    <p:sldId id="418" r:id="rId37"/>
    <p:sldId id="304" r:id="rId38"/>
    <p:sldId id="297" r:id="rId39"/>
    <p:sldId id="273" r:id="rId40"/>
    <p:sldId id="274" r:id="rId41"/>
    <p:sldId id="275" r:id="rId42"/>
    <p:sldId id="305" r:id="rId43"/>
    <p:sldId id="299" r:id="rId44"/>
    <p:sldId id="276" r:id="rId45"/>
    <p:sldId id="355" r:id="rId46"/>
    <p:sldId id="306" r:id="rId47"/>
    <p:sldId id="278" r:id="rId48"/>
    <p:sldId id="310" r:id="rId49"/>
    <p:sldId id="279" r:id="rId50"/>
    <p:sldId id="268" r:id="rId51"/>
    <p:sldId id="307" r:id="rId52"/>
    <p:sldId id="353" r:id="rId53"/>
    <p:sldId id="354" r:id="rId54"/>
    <p:sldId id="356" r:id="rId55"/>
    <p:sldId id="357" r:id="rId56"/>
    <p:sldId id="358" r:id="rId57"/>
    <p:sldId id="359" r:id="rId58"/>
    <p:sldId id="364" r:id="rId59"/>
    <p:sldId id="360" r:id="rId60"/>
    <p:sldId id="363" r:id="rId61"/>
    <p:sldId id="366" r:id="rId62"/>
    <p:sldId id="320" r:id="rId63"/>
    <p:sldId id="368" r:id="rId64"/>
    <p:sldId id="369" r:id="rId65"/>
    <p:sldId id="374" r:id="rId66"/>
    <p:sldId id="377" r:id="rId67"/>
    <p:sldId id="375" r:id="rId68"/>
    <p:sldId id="361" r:id="rId69"/>
    <p:sldId id="378" r:id="rId70"/>
    <p:sldId id="282" r:id="rId71"/>
    <p:sldId id="311" r:id="rId72"/>
    <p:sldId id="312" r:id="rId73"/>
    <p:sldId id="379" r:id="rId74"/>
    <p:sldId id="385" r:id="rId75"/>
    <p:sldId id="285" r:id="rId76"/>
    <p:sldId id="286" r:id="rId77"/>
    <p:sldId id="287" r:id="rId78"/>
    <p:sldId id="416" r:id="rId79"/>
    <p:sldId id="289" r:id="rId80"/>
    <p:sldId id="318" r:id="rId81"/>
    <p:sldId id="314" r:id="rId82"/>
    <p:sldId id="317" r:id="rId83"/>
    <p:sldId id="415" r:id="rId84"/>
    <p:sldId id="315" r:id="rId85"/>
    <p:sldId id="319" r:id="rId86"/>
    <p:sldId id="370" r:id="rId87"/>
    <p:sldId id="417" r:id="rId88"/>
    <p:sldId id="371" r:id="rId89"/>
    <p:sldId id="372" r:id="rId90"/>
    <p:sldId id="373" r:id="rId91"/>
    <p:sldId id="462" r:id="rId92"/>
    <p:sldId id="434" r:id="rId93"/>
    <p:sldId id="362" r:id="rId94"/>
    <p:sldId id="395" r:id="rId95"/>
    <p:sldId id="407" r:id="rId96"/>
    <p:sldId id="380" r:id="rId97"/>
    <p:sldId id="381" r:id="rId98"/>
    <p:sldId id="321" r:id="rId99"/>
    <p:sldId id="389" r:id="rId100"/>
    <p:sldId id="322" r:id="rId101"/>
    <p:sldId id="438" r:id="rId102"/>
    <p:sldId id="437" r:id="rId103"/>
    <p:sldId id="436" r:id="rId104"/>
    <p:sldId id="435" r:id="rId105"/>
    <p:sldId id="421" r:id="rId106"/>
    <p:sldId id="422" r:id="rId107"/>
    <p:sldId id="423" r:id="rId108"/>
    <p:sldId id="440" r:id="rId109"/>
    <p:sldId id="430" r:id="rId110"/>
    <p:sldId id="424" r:id="rId111"/>
    <p:sldId id="431" r:id="rId112"/>
    <p:sldId id="432" r:id="rId113"/>
    <p:sldId id="425" r:id="rId114"/>
    <p:sldId id="426" r:id="rId115"/>
    <p:sldId id="427" r:id="rId116"/>
    <p:sldId id="429" r:id="rId117"/>
    <p:sldId id="439" r:id="rId118"/>
    <p:sldId id="394" r:id="rId119"/>
    <p:sldId id="403" r:id="rId120"/>
    <p:sldId id="404" r:id="rId121"/>
    <p:sldId id="397" r:id="rId122"/>
    <p:sldId id="396" r:id="rId123"/>
    <p:sldId id="405" r:id="rId124"/>
    <p:sldId id="398" r:id="rId125"/>
    <p:sldId id="399" r:id="rId126"/>
    <p:sldId id="406" r:id="rId127"/>
    <p:sldId id="400" r:id="rId128"/>
    <p:sldId id="323" r:id="rId129"/>
    <p:sldId id="472" r:id="rId130"/>
    <p:sldId id="414" r:id="rId131"/>
    <p:sldId id="401" r:id="rId132"/>
    <p:sldId id="408" r:id="rId133"/>
    <p:sldId id="325" r:id="rId134"/>
    <p:sldId id="402" r:id="rId135"/>
    <p:sldId id="463" r:id="rId136"/>
    <p:sldId id="326" r:id="rId137"/>
    <p:sldId id="348" r:id="rId138"/>
    <p:sldId id="464" r:id="rId139"/>
    <p:sldId id="465" r:id="rId140"/>
    <p:sldId id="444" r:id="rId141"/>
    <p:sldId id="471" r:id="rId142"/>
    <p:sldId id="350" r:id="rId143"/>
    <p:sldId id="445" r:id="rId144"/>
    <p:sldId id="446" r:id="rId145"/>
    <p:sldId id="447" r:id="rId146"/>
    <p:sldId id="470" r:id="rId147"/>
    <p:sldId id="448" r:id="rId148"/>
    <p:sldId id="449" r:id="rId149"/>
    <p:sldId id="450" r:id="rId150"/>
    <p:sldId id="451" r:id="rId151"/>
    <p:sldId id="452" r:id="rId152"/>
    <p:sldId id="453" r:id="rId153"/>
    <p:sldId id="409" r:id="rId154"/>
    <p:sldId id="466" r:id="rId155"/>
    <p:sldId id="467" r:id="rId156"/>
    <p:sldId id="392" r:id="rId157"/>
    <p:sldId id="410" r:id="rId158"/>
    <p:sldId id="351" r:id="rId159"/>
    <p:sldId id="460" r:id="rId160"/>
    <p:sldId id="461" r:id="rId161"/>
    <p:sldId id="349" r:id="rId162"/>
    <p:sldId id="468" r:id="rId163"/>
    <p:sldId id="352" r:id="rId164"/>
    <p:sldId id="390" r:id="rId165"/>
    <p:sldId id="473" r:id="rId166"/>
    <p:sldId id="459" r:id="rId167"/>
    <p:sldId id="433" r:id="rId168"/>
    <p:sldId id="384" r:id="rId169"/>
    <p:sldId id="413" r:id="rId170"/>
    <p:sldId id="457" r:id="rId171"/>
    <p:sldId id="456" r:id="rId172"/>
    <p:sldId id="476" r:id="rId173"/>
    <p:sldId id="469" r:id="rId174"/>
    <p:sldId id="458" r:id="rId175"/>
    <p:sldId id="477" r:id="rId17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BC62"/>
    <a:srgbClr val="BFDCB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0" autoAdjust="0"/>
    <p:restoredTop sz="82329" autoAdjust="0"/>
  </p:normalViewPr>
  <p:slideViewPr>
    <p:cSldViewPr snapToGrid="0">
      <p:cViewPr varScale="1">
        <p:scale>
          <a:sx n="90" d="100"/>
          <a:sy n="90" d="100"/>
        </p:scale>
        <p:origin x="10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B31D-8C8C-41EB-BF02-74AA6D857A94}" type="datetimeFigureOut">
              <a:t>10/4/2022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EA59-DDB1-4B40-88AC-D6CF564CF2FF}" type="slidenum">
              <a:t>‹#›</a:t>
            </a:fld>
            <a:endParaRPr lang="en-GB"/>
          </a:p>
        </p:txBody>
      </p:sp>
    </p:spTree>
    <p:extLst>
      <p:ext uri="{BB962C8B-B14F-4D97-AF65-F5344CB8AC3E}">
        <p14:creationId xmlns:p14="http://schemas.microsoft.com/office/powerpoint/2010/main" val="243000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ingle_jake?utm_source=unsplash&amp;utm_medium=referral&amp;utm_content=creditCopy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s/photos/winner?utm_source=unsplash&amp;utm_medium=referral&amp;utm_content=creditCopyText" TargetMode="Externa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unsplash.com/@jannerboy62?utm_source=unsplash&amp;utm_medium=referral&amp;utm_content=creditCopyText" TargetMode="External"/><Relationship Id="rId2" Type="http://schemas.openxmlformats.org/officeDocument/2006/relationships/slide" Target="../slides/slide161.xml"/><Relationship Id="rId1" Type="http://schemas.openxmlformats.org/officeDocument/2006/relationships/notesMaster" Target="../notesMasters/notesMaster1.xml"/><Relationship Id="rId4" Type="http://schemas.openxmlformats.org/officeDocument/2006/relationships/hyperlink" Target="https://unsplash.com/s/photos/how?utm_source=unsplash&amp;utm_medium=referral&amp;utm_content=creditCopyText"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unsplash.com/@hannahbusing?utm_source=unsplash&amp;utm_medium=referral&amp;utm_content=creditCopyText" TargetMode="External"/><Relationship Id="rId2" Type="http://schemas.openxmlformats.org/officeDocument/2006/relationships/slide" Target="../slides/slide162.xml"/><Relationship Id="rId1" Type="http://schemas.openxmlformats.org/officeDocument/2006/relationships/notesMaster" Target="../notesMasters/notesMaster1.xml"/><Relationship Id="rId4" Type="http://schemas.openxmlformats.org/officeDocument/2006/relationships/hyperlink" Target="https://unsplash.com/s/photos/team?utm_source=unsplash&amp;utm_medium=referral&amp;utm_content=creditCopyText"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nsplash.com/@littleforestowl?utm_source=unsplash&amp;utm_medium=referral&amp;utm_content=creditCopyText" TargetMode="External"/><Relationship Id="rId2" Type="http://schemas.openxmlformats.org/officeDocument/2006/relationships/slide" Target="../slides/slide174.xml"/><Relationship Id="rId1" Type="http://schemas.openxmlformats.org/officeDocument/2006/relationships/notesMaster" Target="../notesMasters/notesMaster1.xml"/><Relationship Id="rId4" Type="http://schemas.openxmlformats.org/officeDocument/2006/relationships/hyperlink" Target="https://unsplash.com/s/photos/good-bye?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fosterious?utm_source=unsplash&amp;utm_medium=referral&amp;utm_content=creditCopyTex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s/photos/detour-sign?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byfortytwo?utm_source=unsplash&amp;utm_medium=referral&amp;utm_content=creditCopyTex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s/photos/lego?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aedrian?utm_source=unsplash&amp;utm_medium=referral&amp;utm_content=creditCopy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s/photos/lego?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philhearing?utm_source=unsplash&amp;utm_medium=referral&amp;utm_content=creditCopyTex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s/photos/lego?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herrherrmann?utm_source=unsplash&amp;utm_medium=referral&amp;utm_content=creditCopyTex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s/photos/map?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photo/notebook-122639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giabyte?utm_source=unsplash&amp;utm_medium=referral&amp;utm_content=creditCopyText"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s/photos/star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fclaydon?utm_source=unsplash&amp;utm_medium=referral&amp;utm_content=creditCopyText"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s/photos/women-climbing?utm_source=unsplash&amp;utm_medium=referral&amp;utm_content=creditCopyTex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giabyte?utm_source=unsplash&amp;utm_medium=referral&amp;utm_content=creditCopyTex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unsplash.com/s/photos/start?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usmanyousaf?utm_source=unsplash&amp;utm_medium=referral&amp;utm_content=creditCopyText"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s/photos/worried?utm_source=unsplash&amp;utm_medium=referral&amp;utm_content=creditCopyTex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brett_jordan?utm_source=unsplash&amp;utm_medium=referral&amp;utm_content=creditCopyText"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unsplash.com/s/photos/better?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introspectivedsgn?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couch-potato?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floschmaezz?utm_source=unsplash&amp;utm_medium=referral&amp;utm_content=creditCopyTex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unsplash.com/s/photos/no?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anotherleaf?utm_source=unsplash&amp;utm_medium=referral&amp;utm_content=creditCopyText"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unsplash.com/s/photos/confused?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mluotio83?utm_source=unsplash&amp;utm_medium=referral&amp;utm_content=creditCopyText"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unsplash.com/s/photos/yawn?utm_source=unsplash&amp;utm_medium=referral&amp;utm_content=creditCopyText"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thomaskinto?utm_source=unsplash&amp;utm_medium=referral&amp;utm_content=creditCopyText"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unsplash.com/s/photos/map?utm_source=unsplash&amp;utm_medium=referral&amp;utm_content=creditCopyTex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fosterious?utm_source=unsplash&amp;utm_medium=referral&amp;utm_content=creditCopyText"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unsplash.com/s/photos/detour-sign?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usmanyousaf?utm_source=unsplash&amp;utm_medium=referral&amp;utm_content=creditCopyText"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unsplash.com/s/photos/unhapp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fosterious?utm_source=unsplash&amp;utm_medium=referral&amp;utm_content=creditCopyText"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unsplash.com/s/photos/detour-sign?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nsplash.com/@beckyphan?utm_source=unsplash&amp;utm_medium=referral&amp;utm_content=creditCopyText"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unsplash.com/s/photos/postcard?utm_source=unsplash&amp;utm_medium=referral&amp;utm_content=creditCopyTex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seagrave?utm_source=unsplash&amp;utm_medium=referral&amp;utm_content=creditCopyTex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s/photos/journey-map?utm_source=unsplash&amp;utm_medium=referral&amp;utm_content=creditCopy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glenncarstenspeters?utm_source=unsplash&amp;utm_medium=referral&amp;utm_content=creditCopyTex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s/photos/plan?utm_source=unsplash&amp;utm_medium=referral&amp;utm_content=creditCopyText"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unsplash.com/@randytarampi?utm_source=unsplash&amp;utm_medium=referral&amp;utm_content=creditCopyText"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unsplash.com/s/photos/dream?utm_source=unsplash&amp;utm_medium=referral&amp;utm_content=creditCopyText"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hiteshchoudhary?utm_source=unsplash&amp;utm_medium=referral&amp;utm_content=creditCopyText"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unsplash.com/s/photos/simple-code?utm_source=unsplash&amp;utm_medium=referral&amp;utm_content=creditCopyTex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unsplash.com/@mattwridley?utm_source=unsplash&amp;utm_medium=referral&amp;utm_content=creditCopyText"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unsplash.com/s/photos/how?utm_source=unsplash&amp;utm_medium=referral&amp;utm_content=creditCopyText"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itscakefortea?utm_source=unsplash&amp;utm_medium=referral&amp;utm_content=creditCopyText"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unsplash.com/s/photos/finish-line?utm_source=unsplash&amp;utm_medium=referral&amp;utm_content=creditCopyText"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matthewhenry?utm_source=unsplash&amp;utm_medium=referral&amp;utm_content=creditCopyText"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unsplash.com/s/photos/sad?utm_source=unsplash&amp;utm_medium=referral&amp;utm_content=creditCopyText"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unsplash.com/@fosterious?utm_source=unsplash&amp;utm_medium=referral&amp;utm_content=creditCopyText"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unsplash.com/s/photos/detour-sign?utm_source=unsplash&amp;utm_medium=referral&amp;utm_content=creditCopyText"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unsplash.com/@marcel_eberle?utm_source=unsplash&amp;utm_medium=referral&amp;utm_content=creditCopyText"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unsplash.com/collections/10021587/numbers?utm_source=unsplash&amp;utm_medium=referral&amp;utm_content=creditCopyText"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brett_jordan?utm_source=unsplash&amp;utm_medium=referral&amp;utm_content=creditCopyText"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unsplash.com/s/photos/untidy?utm_source=unsplash&amp;utm_medium=referral&amp;utm_content=creditCopyText"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ja/@churchoftodd?utm_source=unsplash&amp;utm_medium=referral&amp;utm_content=creditCopyText"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unsplash.com/s/photos/messy?utm_source=unsplash&amp;utm_medium=referral&amp;utm_content=creditCopyText"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unsplash.com/@waldemarbrandt67w?utm_source=unsplash&amp;utm_medium=referral&amp;utm_content=creditCopyText" TargetMode="External"/><Relationship Id="rId2" Type="http://schemas.openxmlformats.org/officeDocument/2006/relationships/slide" Target="../slides/slide145.xml"/><Relationship Id="rId1" Type="http://schemas.openxmlformats.org/officeDocument/2006/relationships/notesMaster" Target="../notesMasters/notesMaster1.xml"/><Relationship Id="rId4" Type="http://schemas.openxmlformats.org/officeDocument/2006/relationships/hyperlink" Target="https://unsplash.com/s/photos/two?utm_source=unsplash&amp;utm_medium=referral&amp;utm_content=creditCopyText"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fosterious?utm_source=unsplash&amp;utm_medium=referral&amp;utm_content=creditCopyText"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unsplash.com/s/photos/detour-sign?utm_source=unsplash&amp;utm_medium=referral&amp;utm_content=creditCopyText" TargetMode="Externa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nsplash.com/@ascalaphe?utm_source=unsplash&amp;utm_medium=referral&amp;utm_content=creditCopyText" TargetMode="External"/><Relationship Id="rId2" Type="http://schemas.openxmlformats.org/officeDocument/2006/relationships/slide" Target="../slides/slide147.xml"/><Relationship Id="rId1" Type="http://schemas.openxmlformats.org/officeDocument/2006/relationships/notesMaster" Target="../notesMasters/notesMaster1.xml"/><Relationship Id="rId4" Type="http://schemas.openxmlformats.org/officeDocument/2006/relationships/hyperlink" Target="https://unsplash.com/s/photos/day-dreaming?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marvelous?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s/photos/geek-team?utm_source=unsplash&amp;utm_medium=referral&amp;utm_content=creditCopyText"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unsplash.com/@kellysikkema?utm_source=unsplash&amp;utm_medium=referral&amp;utm_content=creditCopyText"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unsplash.com/s/photos/person-yawn?utm_source=unsplash&amp;utm_medium=referral&amp;utm_content=creditCopyText"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unsplash.com/@hocza?utm_source=unsplash&amp;utm_medium=referral&amp;utm_content=creditCopyText" TargetMode="External"/><Relationship Id="rId2" Type="http://schemas.openxmlformats.org/officeDocument/2006/relationships/slide" Target="../slides/slide154.xml"/><Relationship Id="rId1" Type="http://schemas.openxmlformats.org/officeDocument/2006/relationships/notesMaster" Target="../notesMasters/notesMaster1.xml"/><Relationship Id="rId4" Type="http://schemas.openxmlformats.org/officeDocument/2006/relationships/hyperlink" Target="https://unsplash.com/s/photos/key?utm_source=unsplash&amp;utm_medium=referral&amp;utm_content=creditCopyText" TargetMode="Externa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unsplash.com/@clemono?utm_source=unsplash&amp;utm_medium=referral&amp;utm_content=creditCopyText" TargetMode="External"/><Relationship Id="rId2" Type="http://schemas.openxmlformats.org/officeDocument/2006/relationships/slide" Target="../slides/slide155.xml"/><Relationship Id="rId1" Type="http://schemas.openxmlformats.org/officeDocument/2006/relationships/notesMaster" Target="../notesMasters/notesMaster1.xml"/><Relationship Id="rId4" Type="http://schemas.openxmlformats.org/officeDocument/2006/relationships/hyperlink" Target="https://unsplash.com/s/photos/takeaway?utm_source=unsplash&amp;utm_medium=referral&amp;utm_content=creditCopyText"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nsplash.com/@nate_dumlao?utm_source=unsplash&amp;utm_medium=referral&amp;utm_content=creditCopyText" TargetMode="External"/><Relationship Id="rId2" Type="http://schemas.openxmlformats.org/officeDocument/2006/relationships/slide" Target="../slides/slide157.xml"/><Relationship Id="rId1" Type="http://schemas.openxmlformats.org/officeDocument/2006/relationships/notesMaster" Target="../notesMasters/notesMaster1.xml"/><Relationship Id="rId4" Type="http://schemas.openxmlformats.org/officeDocument/2006/relationships/hyperlink" Target="https://unsplash.com/s/photos/help?utm_source=unsplash&amp;utm_medium=referral&amp;utm_content=creditCopyText"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unsplash.com/@brett_jordan?utm_source=unsplash&amp;utm_medium=referral&amp;utm_content=creditCopyText"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unsplash.com/s/photos/help?utm_source=unsplash&amp;utm_medium=referral&amp;utm_content=creditCopyText"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unsplash.com/@byfortytwo?utm_source=unsplash&amp;utm_medium=referral&amp;utm_content=creditCopyText" TargetMode="External"/><Relationship Id="rId2" Type="http://schemas.openxmlformats.org/officeDocument/2006/relationships/slide" Target="../slides/slide159.xml"/><Relationship Id="rId1" Type="http://schemas.openxmlformats.org/officeDocument/2006/relationships/notesMaster" Target="../notesMasters/notesMaster1.xml"/><Relationship Id="rId4" Type="http://schemas.openxmlformats.org/officeDocument/2006/relationships/hyperlink" Target="https://unsplash.com/s/photos/lego?utm_source=unsplash&amp;utm_medium=referral&amp;utm_content=creditCopyText"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philhearing?utm_source=unsplash&amp;utm_medium=referral&amp;utm_content=creditCopyText" TargetMode="External"/><Relationship Id="rId2" Type="http://schemas.openxmlformats.org/officeDocument/2006/relationships/slide" Target="../slides/slide160.xml"/><Relationship Id="rId1" Type="http://schemas.openxmlformats.org/officeDocument/2006/relationships/notesMaster" Target="../notesMasters/notesMaster1.xml"/><Relationship Id="rId4" Type="http://schemas.openxmlformats.org/officeDocument/2006/relationships/hyperlink" Target="https://unsplash.com/s/photos/lego?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Dominika </a:t>
            </a:r>
            <a:r>
              <a:rPr lang="en-US" dirty="0" err="1"/>
              <a:t>Roseclay</a:t>
            </a:r>
            <a:r>
              <a:rPr lang="en-US" dirty="0"/>
              <a:t>: https://www.pexels.com/photo/person-wearing-beige-sweater-holding-map-inside-vehicle-1252500/</a:t>
            </a:r>
          </a:p>
        </p:txBody>
      </p:sp>
      <p:sp>
        <p:nvSpPr>
          <p:cNvPr id="4" name="Slide Number Placeholder 3"/>
          <p:cNvSpPr>
            <a:spLocks noGrp="1"/>
          </p:cNvSpPr>
          <p:nvPr>
            <p:ph type="sldNum" sz="quarter" idx="5"/>
          </p:nvPr>
        </p:nvSpPr>
        <p:spPr/>
        <p:txBody>
          <a:bodyPr/>
          <a:lstStyle/>
          <a:p>
            <a:fld id="{3539EA59-DDB1-4B40-88AC-D6CF564CF2FF}" type="slidenum">
              <a:t>2</a:t>
            </a:fld>
            <a:endParaRPr lang="en-GB"/>
          </a:p>
        </p:txBody>
      </p:sp>
    </p:spTree>
    <p:extLst>
      <p:ext uri="{BB962C8B-B14F-4D97-AF65-F5344CB8AC3E}">
        <p14:creationId xmlns:p14="http://schemas.microsoft.com/office/powerpoint/2010/main" val="269382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Jake Ingle</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3539EA59-DDB1-4B40-88AC-D6CF564CF2FF}" type="slidenum">
              <a:rPr lang="en-GB" smtClean="0"/>
              <a:t>27</a:t>
            </a:fld>
            <a:endParaRPr lang="en-GB"/>
          </a:p>
        </p:txBody>
      </p:sp>
    </p:spTree>
    <p:extLst>
      <p:ext uri="{BB962C8B-B14F-4D97-AF65-F5344CB8AC3E}">
        <p14:creationId xmlns:p14="http://schemas.microsoft.com/office/powerpoint/2010/main" val="17283622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r>
              <a:rPr lang="en-US" dirty="0"/>
              <a:t> </a:t>
            </a:r>
          </a:p>
          <a:p>
            <a:r>
              <a:rPr lang="en-US" dirty="0"/>
              <a:t>Teamwork</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161</a:t>
            </a:fld>
            <a:endParaRPr lang="en-GB"/>
          </a:p>
        </p:txBody>
      </p:sp>
    </p:spTree>
    <p:extLst>
      <p:ext uri="{BB962C8B-B14F-4D97-AF65-F5344CB8AC3E}">
        <p14:creationId xmlns:p14="http://schemas.microsoft.com/office/powerpoint/2010/main" val="41439061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Hannah Busing</a:t>
            </a:r>
            <a:r>
              <a:rPr lang="en-GB" dirty="0"/>
              <a:t> on </a:t>
            </a:r>
            <a:r>
              <a:rPr lang="en-GB" dirty="0" err="1">
                <a:hlinkClick r:id="rId4"/>
              </a:rPr>
              <a:t>Unsplash</a:t>
            </a:r>
            <a:r>
              <a:rPr lang="en-GB" dirty="0"/>
              <a:t> </a:t>
            </a:r>
          </a:p>
          <a:p>
            <a:r>
              <a:rPr lang="en-GB" dirty="0"/>
              <a:t>Credit to some other members of the team</a:t>
            </a:r>
          </a:p>
        </p:txBody>
      </p:sp>
      <p:sp>
        <p:nvSpPr>
          <p:cNvPr id="4" name="Slide Number Placeholder 3"/>
          <p:cNvSpPr>
            <a:spLocks noGrp="1"/>
          </p:cNvSpPr>
          <p:nvPr>
            <p:ph type="sldNum" sz="quarter" idx="5"/>
          </p:nvPr>
        </p:nvSpPr>
        <p:spPr/>
        <p:txBody>
          <a:bodyPr/>
          <a:lstStyle/>
          <a:p>
            <a:fld id="{3539EA59-DDB1-4B40-88AC-D6CF564CF2FF}" type="slidenum">
              <a:rPr lang="en-GB" smtClean="0"/>
              <a:t>162</a:t>
            </a:fld>
            <a:endParaRPr lang="en-GB"/>
          </a:p>
        </p:txBody>
      </p:sp>
    </p:spTree>
    <p:extLst>
      <p:ext uri="{BB962C8B-B14F-4D97-AF65-F5344CB8AC3E}">
        <p14:creationId xmlns:p14="http://schemas.microsoft.com/office/powerpoint/2010/main" val="28577386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GB"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539EA59-DDB1-4B40-88AC-D6CF564CF2FF}" type="slidenum">
              <a:rPr lang="en-GB" smtClean="0"/>
              <a:t>167</a:t>
            </a:fld>
            <a:endParaRPr lang="en-GB"/>
          </a:p>
        </p:txBody>
      </p:sp>
    </p:spTree>
    <p:extLst>
      <p:ext uri="{BB962C8B-B14F-4D97-AF65-F5344CB8AC3E}">
        <p14:creationId xmlns:p14="http://schemas.microsoft.com/office/powerpoint/2010/main" val="846092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ROCKETMANN TEAM: https://www.pexels.com/photo/persons-doing-a-thumbs-down-9486688/</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170</a:t>
            </a:fld>
            <a:endParaRPr lang="en-GB"/>
          </a:p>
        </p:txBody>
      </p:sp>
    </p:spTree>
    <p:extLst>
      <p:ext uri="{BB962C8B-B14F-4D97-AF65-F5344CB8AC3E}">
        <p14:creationId xmlns:p14="http://schemas.microsoft.com/office/powerpoint/2010/main" val="21163515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William Fortunato : https://www.pexels.com/photo/unrecognizable-multiracial-guys-showing-thumbs-up-gesture-6140709/</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171</a:t>
            </a:fld>
            <a:endParaRPr lang="en-GB"/>
          </a:p>
        </p:txBody>
      </p:sp>
    </p:spTree>
    <p:extLst>
      <p:ext uri="{BB962C8B-B14F-4D97-AF65-F5344CB8AC3E}">
        <p14:creationId xmlns:p14="http://schemas.microsoft.com/office/powerpoint/2010/main" val="35843941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173</a:t>
            </a:fld>
            <a:endParaRPr lang="en-GB"/>
          </a:p>
        </p:txBody>
      </p:sp>
    </p:spTree>
    <p:extLst>
      <p:ext uri="{BB962C8B-B14F-4D97-AF65-F5344CB8AC3E}">
        <p14:creationId xmlns:p14="http://schemas.microsoft.com/office/powerpoint/2010/main" val="1348432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Katrina Wright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3539EA59-DDB1-4B40-88AC-D6CF564CF2FF}" type="slidenum">
              <a:rPr lang="en-GB" smtClean="0"/>
              <a:t>174</a:t>
            </a:fld>
            <a:endParaRPr lang="en-GB"/>
          </a:p>
        </p:txBody>
      </p:sp>
    </p:spTree>
    <p:extLst>
      <p:ext uri="{BB962C8B-B14F-4D97-AF65-F5344CB8AC3E}">
        <p14:creationId xmlns:p14="http://schemas.microsoft.com/office/powerpoint/2010/main" val="210535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often we only see 5% of a project. Often people are not aware of the huge amount of work that happens in the background to achieve results</a:t>
            </a:r>
          </a:p>
        </p:txBody>
      </p:sp>
      <p:sp>
        <p:nvSpPr>
          <p:cNvPr id="4" name="Slide Number Placeholder 3"/>
          <p:cNvSpPr>
            <a:spLocks noGrp="1"/>
          </p:cNvSpPr>
          <p:nvPr>
            <p:ph type="sldNum" sz="quarter" idx="5"/>
          </p:nvPr>
        </p:nvSpPr>
        <p:spPr/>
        <p:txBody>
          <a:bodyPr/>
          <a:lstStyle/>
          <a:p>
            <a:fld id="{3539EA59-DDB1-4B40-88AC-D6CF564CF2FF}" type="slidenum">
              <a:rPr lang="en-GB" smtClean="0"/>
              <a:t>28</a:t>
            </a:fld>
            <a:endParaRPr lang="en-GB"/>
          </a:p>
        </p:txBody>
      </p:sp>
    </p:spTree>
    <p:extLst>
      <p:ext uri="{BB962C8B-B14F-4D97-AF65-F5344CB8AC3E}">
        <p14:creationId xmlns:p14="http://schemas.microsoft.com/office/powerpoint/2010/main" val="151906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Sean Foster</a:t>
            </a:r>
            <a:r>
              <a:rPr lang="en-US" dirty="0"/>
              <a:t> on </a:t>
            </a:r>
            <a:r>
              <a:rPr lang="en-US" dirty="0" err="1">
                <a:hlinkClick r:id="rId4"/>
              </a:rPr>
              <a:t>Unsplash</a:t>
            </a:r>
            <a:r>
              <a:rPr lang="en-US" dirty="0"/>
              <a:t> </a:t>
            </a:r>
          </a:p>
          <a:p>
            <a:r>
              <a:rPr lang="en-GB" dirty="0"/>
              <a:t>We also might speak about some of the unexpected detours we encountered as we over came some challenges</a:t>
            </a:r>
          </a:p>
        </p:txBody>
      </p:sp>
      <p:sp>
        <p:nvSpPr>
          <p:cNvPr id="4" name="Slide Number Placeholder 3"/>
          <p:cNvSpPr>
            <a:spLocks noGrp="1"/>
          </p:cNvSpPr>
          <p:nvPr>
            <p:ph type="sldNum" sz="quarter" idx="5"/>
          </p:nvPr>
        </p:nvSpPr>
        <p:spPr/>
        <p:txBody>
          <a:bodyPr/>
          <a:lstStyle/>
          <a:p>
            <a:fld id="{3539EA59-DDB1-4B40-88AC-D6CF564CF2FF}" type="slidenum">
              <a:rPr lang="en-GB" smtClean="0"/>
              <a:t>29</a:t>
            </a:fld>
            <a:endParaRPr lang="en-GB"/>
          </a:p>
        </p:txBody>
      </p:sp>
    </p:spTree>
    <p:extLst>
      <p:ext uri="{BB962C8B-B14F-4D97-AF65-F5344CB8AC3E}">
        <p14:creationId xmlns:p14="http://schemas.microsoft.com/office/powerpoint/2010/main" val="109224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FORTYTWO</a:t>
            </a:r>
            <a:r>
              <a:rPr lang="en-GB" dirty="0"/>
              <a:t> on </a:t>
            </a:r>
            <a:r>
              <a:rPr lang="en-GB" dirty="0" err="1">
                <a:hlinkClick r:id="rId4"/>
              </a:rPr>
              <a:t>Unsplash</a:t>
            </a:r>
            <a:r>
              <a:rPr lang="en-GB" dirty="0"/>
              <a:t> </a:t>
            </a:r>
          </a:p>
          <a:p>
            <a:r>
              <a:rPr lang="en-GB" dirty="0"/>
              <a:t>This project is like </a:t>
            </a:r>
            <a:r>
              <a:rPr lang="en-GB" dirty="0" err="1"/>
              <a:t>lego</a:t>
            </a:r>
            <a:r>
              <a:rPr lang="en-GB" dirty="0"/>
              <a:t> bricks we have taken small parts and combined them into one larger project</a:t>
            </a:r>
          </a:p>
        </p:txBody>
      </p:sp>
      <p:sp>
        <p:nvSpPr>
          <p:cNvPr id="4" name="Slide Number Placeholder 3"/>
          <p:cNvSpPr>
            <a:spLocks noGrp="1"/>
          </p:cNvSpPr>
          <p:nvPr>
            <p:ph type="sldNum" sz="quarter" idx="5"/>
          </p:nvPr>
        </p:nvSpPr>
        <p:spPr/>
        <p:txBody>
          <a:bodyPr/>
          <a:lstStyle/>
          <a:p>
            <a:fld id="{3539EA59-DDB1-4B40-88AC-D6CF564CF2FF}" type="slidenum">
              <a:rPr lang="en-GB" smtClean="0"/>
              <a:t>30</a:t>
            </a:fld>
            <a:endParaRPr lang="en-GB"/>
          </a:p>
        </p:txBody>
      </p:sp>
    </p:spTree>
    <p:extLst>
      <p:ext uri="{BB962C8B-B14F-4D97-AF65-F5344CB8AC3E}">
        <p14:creationId xmlns:p14="http://schemas.microsoft.com/office/powerpoint/2010/main" val="258506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Aedrian</a:t>
            </a:r>
            <a:r>
              <a:rPr lang="en-GB" dirty="0"/>
              <a:t> on </a:t>
            </a:r>
            <a:r>
              <a:rPr lang="en-GB" dirty="0" err="1">
                <a:hlinkClick r:id="rId4"/>
              </a:rPr>
              <a:t>Unsplash</a:t>
            </a:r>
            <a:r>
              <a:rPr lang="en-GB" dirty="0"/>
              <a:t> </a:t>
            </a:r>
          </a:p>
          <a:p>
            <a:r>
              <a:rPr lang="en-GB" dirty="0"/>
              <a:t>We just combined them in different ways to create </a:t>
            </a:r>
          </a:p>
        </p:txBody>
      </p:sp>
      <p:sp>
        <p:nvSpPr>
          <p:cNvPr id="4" name="Slide Number Placeholder 3"/>
          <p:cNvSpPr>
            <a:spLocks noGrp="1"/>
          </p:cNvSpPr>
          <p:nvPr>
            <p:ph type="sldNum" sz="quarter" idx="5"/>
          </p:nvPr>
        </p:nvSpPr>
        <p:spPr/>
        <p:txBody>
          <a:bodyPr/>
          <a:lstStyle/>
          <a:p>
            <a:fld id="{3539EA59-DDB1-4B40-88AC-D6CF564CF2FF}" type="slidenum">
              <a:rPr lang="en-GB" smtClean="0"/>
              <a:t>31</a:t>
            </a:fld>
            <a:endParaRPr lang="en-GB"/>
          </a:p>
        </p:txBody>
      </p:sp>
    </p:spTree>
    <p:extLst>
      <p:ext uri="{BB962C8B-B14F-4D97-AF65-F5344CB8AC3E}">
        <p14:creationId xmlns:p14="http://schemas.microsoft.com/office/powerpoint/2010/main" val="64903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Phil Hearing</a:t>
            </a:r>
            <a:r>
              <a:rPr lang="en-GB" dirty="0"/>
              <a:t> on </a:t>
            </a:r>
            <a:r>
              <a:rPr lang="en-GB" dirty="0" err="1">
                <a:hlinkClick r:id="rId4"/>
              </a:rPr>
              <a:t>Unsplash</a:t>
            </a:r>
            <a:r>
              <a:rPr lang="en-GB" dirty="0"/>
              <a:t> </a:t>
            </a:r>
          </a:p>
          <a:p>
            <a:r>
              <a:rPr lang="en-GB" dirty="0"/>
              <a:t>To make something unique yes not everyone will like it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32</a:t>
            </a:fld>
            <a:endParaRPr lang="en-GB"/>
          </a:p>
        </p:txBody>
      </p:sp>
    </p:spTree>
    <p:extLst>
      <p:ext uri="{BB962C8B-B14F-4D97-AF65-F5344CB8AC3E}">
        <p14:creationId xmlns:p14="http://schemas.microsoft.com/office/powerpoint/2010/main" val="140950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Sebastian Herrmann</a:t>
            </a:r>
            <a:r>
              <a:rPr lang="en-GB" dirty="0"/>
              <a:t> on </a:t>
            </a:r>
            <a:r>
              <a:rPr lang="en-GB" dirty="0" err="1">
                <a:hlinkClick r:id="rId4"/>
              </a:rPr>
              <a:t>Unsplash</a:t>
            </a:r>
            <a:r>
              <a:rPr lang="en-GB" dirty="0"/>
              <a:t> </a:t>
            </a:r>
          </a:p>
          <a:p>
            <a:r>
              <a:rPr lang="en-GB" dirty="0"/>
              <a:t>About the journey </a:t>
            </a:r>
          </a:p>
        </p:txBody>
      </p:sp>
      <p:sp>
        <p:nvSpPr>
          <p:cNvPr id="4" name="Slide Number Placeholder 3"/>
          <p:cNvSpPr>
            <a:spLocks noGrp="1"/>
          </p:cNvSpPr>
          <p:nvPr>
            <p:ph type="sldNum" sz="quarter" idx="5"/>
          </p:nvPr>
        </p:nvSpPr>
        <p:spPr/>
        <p:txBody>
          <a:bodyPr/>
          <a:lstStyle/>
          <a:p>
            <a:fld id="{3539EA59-DDB1-4B40-88AC-D6CF564CF2FF}" type="slidenum">
              <a:rPr lang="en-GB" smtClean="0"/>
              <a:t>33</a:t>
            </a:fld>
            <a:endParaRPr lang="en-GB"/>
          </a:p>
        </p:txBody>
      </p:sp>
    </p:spTree>
    <p:extLst>
      <p:ext uri="{BB962C8B-B14F-4D97-AF65-F5344CB8AC3E}">
        <p14:creationId xmlns:p14="http://schemas.microsoft.com/office/powerpoint/2010/main" val="91948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sz="1800" b="0" i="0" dirty="0">
                <a:solidFill>
                  <a:srgbClr val="000000"/>
                </a:solidFill>
                <a:effectLst/>
                <a:latin typeface="Calibri" panose="020F0502020204030204" pitchFamily="34" charset="0"/>
              </a:rPr>
              <a:t>My name is Keith Atherton, I'm a Senior Developer at Quorum and, like Rob, I also joined Quorum during the pandemic.</a:t>
            </a:r>
          </a:p>
          <a:p>
            <a:pPr algn="l" fontAlgn="base"/>
            <a:r>
              <a:rPr lang="en-GB" sz="1800" b="0" i="0" dirty="0">
                <a:solidFill>
                  <a:srgbClr val="000000"/>
                </a:solidFill>
                <a:effectLst/>
                <a:latin typeface="Calibri" panose="020F0502020204030204" pitchFamily="34" charset="0"/>
              </a:rPr>
              <a:t>Most of my time is spent with the Power Platform, specifically Power Apps, Power Automate and anything that we think can help our clients.</a:t>
            </a:r>
          </a:p>
          <a:p>
            <a:pPr algn="l" fontAlgn="base"/>
            <a:r>
              <a:rPr lang="en-GB" sz="1800" b="0" i="0" dirty="0">
                <a:solidFill>
                  <a:srgbClr val="000000"/>
                </a:solidFill>
                <a:effectLst/>
                <a:latin typeface="Calibri" panose="020F0502020204030204" pitchFamily="34" charset="0"/>
              </a:rPr>
              <a:t>My contact details are on screen now. Feel free to contact me directly after this session.</a:t>
            </a:r>
          </a:p>
          <a:p>
            <a:pPr algn="l" fontAlgn="base"/>
            <a:r>
              <a:rPr lang="en-GB" sz="1800" b="0" i="0" dirty="0">
                <a:solidFill>
                  <a:srgbClr val="000000"/>
                </a:solidFill>
                <a:effectLst/>
                <a:latin typeface="Calibri" panose="020F0502020204030204" pitchFamily="34" charset="0"/>
              </a:rPr>
              <a:t>Rob, over to you.</a:t>
            </a:r>
          </a:p>
        </p:txBody>
      </p:sp>
      <p:sp>
        <p:nvSpPr>
          <p:cNvPr id="4" name="Slide Number Placeholder 3"/>
          <p:cNvSpPr>
            <a:spLocks noGrp="1"/>
          </p:cNvSpPr>
          <p:nvPr>
            <p:ph type="sldNum" sz="quarter" idx="5"/>
          </p:nvPr>
        </p:nvSpPr>
        <p:spPr/>
        <p:txBody>
          <a:bodyPr/>
          <a:lstStyle/>
          <a:p>
            <a:fld id="{3539EA59-DDB1-4B40-88AC-D6CF564CF2FF}" type="slidenum">
              <a:rPr lang="en-GB" smtClean="0"/>
              <a:t>35</a:t>
            </a:fld>
            <a:endParaRPr lang="en-GB"/>
          </a:p>
        </p:txBody>
      </p:sp>
    </p:spTree>
    <p:extLst>
      <p:ext uri="{BB962C8B-B14F-4D97-AF65-F5344CB8AC3E}">
        <p14:creationId xmlns:p14="http://schemas.microsoft.com/office/powerpoint/2010/main" val="417538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Suzy Hazelwood: </a:t>
            </a:r>
            <a:r>
              <a:rPr lang="en-US" dirty="0">
                <a:hlinkClick r:id="rId3"/>
              </a:rPr>
              <a:t>https://www.pexels.com/photo/notebook-1226398/</a:t>
            </a:r>
            <a:endParaRPr lang="en-US"/>
          </a:p>
          <a:p>
            <a:r>
              <a:rPr lang="en-US" dirty="0">
                <a:ea typeface="Calibri"/>
                <a:cs typeface="Calibri"/>
              </a:rPr>
              <a:t>What will we be talking about?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539EA59-DDB1-4B40-88AC-D6CF564CF2FF}" type="slidenum">
              <a:rPr lang="en-GB"/>
              <a:t>37</a:t>
            </a:fld>
            <a:endParaRPr lang="en-GB"/>
          </a:p>
        </p:txBody>
      </p:sp>
    </p:spTree>
    <p:extLst>
      <p:ext uri="{BB962C8B-B14F-4D97-AF65-F5344CB8AC3E}">
        <p14:creationId xmlns:p14="http://schemas.microsoft.com/office/powerpoint/2010/main" val="252421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Gia </a:t>
            </a:r>
            <a:r>
              <a:rPr lang="en-GB" dirty="0" err="1">
                <a:hlinkClick r:id="rId3"/>
              </a:rPr>
              <a:t>Oris</a:t>
            </a:r>
            <a:r>
              <a:rPr lang="en-GB" dirty="0"/>
              <a:t> on </a:t>
            </a:r>
            <a:r>
              <a:rPr lang="en-GB" dirty="0" err="1">
                <a:hlinkClick r:id="rId4"/>
              </a:rPr>
              <a:t>Unsplash</a:t>
            </a:r>
            <a:r>
              <a:rPr lang="en-GB" dirty="0"/>
              <a:t> </a:t>
            </a:r>
          </a:p>
          <a:p>
            <a:r>
              <a:rPr lang="en-GB" dirty="0"/>
              <a:t>Start – how did we get started?</a:t>
            </a:r>
          </a:p>
        </p:txBody>
      </p:sp>
      <p:sp>
        <p:nvSpPr>
          <p:cNvPr id="4" name="Slide Number Placeholder 3"/>
          <p:cNvSpPr>
            <a:spLocks noGrp="1"/>
          </p:cNvSpPr>
          <p:nvPr>
            <p:ph type="sldNum" sz="quarter" idx="5"/>
          </p:nvPr>
        </p:nvSpPr>
        <p:spPr/>
        <p:txBody>
          <a:bodyPr/>
          <a:lstStyle/>
          <a:p>
            <a:fld id="{3539EA59-DDB1-4B40-88AC-D6CF564CF2FF}" type="slidenum">
              <a:rPr lang="en-GB" smtClean="0"/>
              <a:t>38</a:t>
            </a:fld>
            <a:endParaRPr lang="en-GB"/>
          </a:p>
        </p:txBody>
      </p:sp>
    </p:spTree>
    <p:extLst>
      <p:ext uri="{BB962C8B-B14F-4D97-AF65-F5344CB8AC3E}">
        <p14:creationId xmlns:p14="http://schemas.microsoft.com/office/powerpoint/2010/main" val="23398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Andrea </a:t>
            </a:r>
            <a:r>
              <a:rPr lang="en-GB" b="0" i="0" dirty="0" err="1">
                <a:solidFill>
                  <a:srgbClr val="000000"/>
                </a:solidFill>
                <a:effectLst/>
                <a:latin typeface="PlusJakartaSans"/>
              </a:rPr>
              <a:t>Piacquadio</a:t>
            </a:r>
            <a:r>
              <a:rPr lang="en-GB" b="0" i="0" dirty="0">
                <a:solidFill>
                  <a:srgbClr val="000000"/>
                </a:solidFill>
                <a:effectLst/>
                <a:latin typeface="PlusJakartaSans"/>
              </a:rPr>
              <a:t>: https://www.pexels.com/photo/cheerful-man-using-laptop-for-video-call-3799821/</a:t>
            </a:r>
          </a:p>
          <a:p>
            <a:r>
              <a:rPr lang="en-GB" b="0" i="0" dirty="0">
                <a:solidFill>
                  <a:srgbClr val="000000"/>
                </a:solidFill>
                <a:effectLst/>
                <a:latin typeface="PlusJakartaSans"/>
              </a:rPr>
              <a:t>In the middle of the pandemic when we were working from home</a:t>
            </a:r>
          </a:p>
          <a:p>
            <a:r>
              <a:rPr lang="en-GB" b="0" i="0" dirty="0">
                <a:solidFill>
                  <a:srgbClr val="000000"/>
                </a:solidFill>
                <a:effectLst/>
                <a:latin typeface="PlusJakartaSans"/>
              </a:rPr>
              <a:t>Do remember teams calls, zoom calls, remote meetings?</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5</a:t>
            </a:fld>
            <a:endParaRPr lang="en-GB"/>
          </a:p>
        </p:txBody>
      </p:sp>
    </p:spTree>
    <p:extLst>
      <p:ext uri="{BB962C8B-B14F-4D97-AF65-F5344CB8AC3E}">
        <p14:creationId xmlns:p14="http://schemas.microsoft.com/office/powerpoint/2010/main" val="3100031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Fionn</a:t>
            </a:r>
            <a:r>
              <a:rPr lang="en-GB" dirty="0">
                <a:hlinkClick r:id="rId3"/>
              </a:rPr>
              <a:t> Claydon</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3539EA59-DDB1-4B40-88AC-D6CF564CF2FF}" type="slidenum">
              <a:rPr lang="en-GB" smtClean="0"/>
              <a:t>39</a:t>
            </a:fld>
            <a:endParaRPr lang="en-GB"/>
          </a:p>
        </p:txBody>
      </p:sp>
    </p:spTree>
    <p:extLst>
      <p:ext uri="{BB962C8B-B14F-4D97-AF65-F5344CB8AC3E}">
        <p14:creationId xmlns:p14="http://schemas.microsoft.com/office/powerpoint/2010/main" val="423246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err="1">
                <a:solidFill>
                  <a:srgbClr val="000000"/>
                </a:solidFill>
                <a:effectLst/>
                <a:latin typeface="PlusJakartaSans"/>
              </a:rPr>
              <a:t>Photo</a:t>
            </a:r>
            <a:r>
              <a:rPr lang="es-ES" b="0" i="0" dirty="0">
                <a:solidFill>
                  <a:srgbClr val="000000"/>
                </a:solidFill>
                <a:effectLst/>
                <a:latin typeface="PlusJakartaSans"/>
              </a:rPr>
              <a:t> </a:t>
            </a:r>
            <a:r>
              <a:rPr lang="es-ES" b="0" i="0" dirty="0" err="1">
                <a:solidFill>
                  <a:srgbClr val="000000"/>
                </a:solidFill>
                <a:effectLst/>
                <a:latin typeface="PlusJakartaSans"/>
              </a:rPr>
              <a:t>by</a:t>
            </a:r>
            <a:r>
              <a:rPr lang="es-ES" b="0" i="0" dirty="0">
                <a:solidFill>
                  <a:srgbClr val="000000"/>
                </a:solidFill>
                <a:effectLst/>
                <a:latin typeface="PlusJakartaSans"/>
              </a:rPr>
              <a:t> Los Muertos </a:t>
            </a:r>
            <a:r>
              <a:rPr lang="es-ES" b="0" i="0" dirty="0" err="1">
                <a:solidFill>
                  <a:srgbClr val="000000"/>
                </a:solidFill>
                <a:effectLst/>
                <a:latin typeface="PlusJakartaSans"/>
              </a:rPr>
              <a:t>Crew</a:t>
            </a:r>
            <a:r>
              <a:rPr lang="es-ES" b="0" i="0" dirty="0">
                <a:solidFill>
                  <a:srgbClr val="000000"/>
                </a:solidFill>
                <a:effectLst/>
                <a:latin typeface="PlusJakartaSans"/>
              </a:rPr>
              <a:t>: https://www.pexels.com/photo/a-baker-making-a-cake-in-a-kitchen-8477963/</a:t>
            </a:r>
          </a:p>
          <a:p>
            <a:r>
              <a:rPr lang="en-GB" dirty="0"/>
              <a:t>Adding icing to the cake</a:t>
            </a:r>
          </a:p>
        </p:txBody>
      </p:sp>
      <p:sp>
        <p:nvSpPr>
          <p:cNvPr id="4" name="Slide Number Placeholder 3"/>
          <p:cNvSpPr>
            <a:spLocks noGrp="1"/>
          </p:cNvSpPr>
          <p:nvPr>
            <p:ph type="sldNum" sz="quarter" idx="5"/>
          </p:nvPr>
        </p:nvSpPr>
        <p:spPr/>
        <p:txBody>
          <a:bodyPr/>
          <a:lstStyle/>
          <a:p>
            <a:fld id="{3539EA59-DDB1-4B40-88AC-D6CF564CF2FF}" type="slidenum">
              <a:rPr lang="en-GB" smtClean="0"/>
              <a:t>40</a:t>
            </a:fld>
            <a:endParaRPr lang="en-GB"/>
          </a:p>
        </p:txBody>
      </p:sp>
    </p:spTree>
    <p:extLst>
      <p:ext uri="{BB962C8B-B14F-4D97-AF65-F5344CB8AC3E}">
        <p14:creationId xmlns:p14="http://schemas.microsoft.com/office/powerpoint/2010/main" val="45665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Brett Jordan: https://www.pexels.com/photo/wood-typography-photography-blur-7939943/</a:t>
            </a:r>
          </a:p>
          <a:p>
            <a:r>
              <a:rPr lang="en-GB" b="0" i="0" dirty="0">
                <a:solidFill>
                  <a:srgbClr val="000000"/>
                </a:solidFill>
                <a:effectLst/>
                <a:latin typeface="PlusJakartaSans"/>
              </a:rPr>
              <a:t>Lets get started</a:t>
            </a:r>
          </a:p>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41</a:t>
            </a:fld>
            <a:endParaRPr lang="en-GB"/>
          </a:p>
        </p:txBody>
      </p:sp>
    </p:spTree>
    <p:extLst>
      <p:ext uri="{BB962C8B-B14F-4D97-AF65-F5344CB8AC3E}">
        <p14:creationId xmlns:p14="http://schemas.microsoft.com/office/powerpoint/2010/main" val="1965764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Gia </a:t>
            </a:r>
            <a:r>
              <a:rPr lang="en-GB" dirty="0" err="1">
                <a:hlinkClick r:id="rId3"/>
              </a:rPr>
              <a:t>Oris</a:t>
            </a:r>
            <a:r>
              <a:rPr lang="en-GB" dirty="0"/>
              <a:t> on </a:t>
            </a:r>
            <a:r>
              <a:rPr lang="en-GB" dirty="0" err="1">
                <a:hlinkClick r:id="rId4"/>
              </a:rPr>
              <a:t>Unsplash</a:t>
            </a:r>
            <a:r>
              <a:rPr lang="en-GB" dirty="0"/>
              <a:t> </a:t>
            </a:r>
          </a:p>
          <a:p>
            <a:r>
              <a:rPr lang="en-GB" dirty="0"/>
              <a:t>Start – how did we get started?</a:t>
            </a:r>
          </a:p>
        </p:txBody>
      </p:sp>
      <p:sp>
        <p:nvSpPr>
          <p:cNvPr id="4" name="Slide Number Placeholder 3"/>
          <p:cNvSpPr>
            <a:spLocks noGrp="1"/>
          </p:cNvSpPr>
          <p:nvPr>
            <p:ph type="sldNum" sz="quarter" idx="5"/>
          </p:nvPr>
        </p:nvSpPr>
        <p:spPr/>
        <p:txBody>
          <a:bodyPr/>
          <a:lstStyle/>
          <a:p>
            <a:fld id="{3539EA59-DDB1-4B40-88AC-D6CF564CF2FF}" type="slidenum">
              <a:rPr lang="en-GB" smtClean="0"/>
              <a:t>42</a:t>
            </a:fld>
            <a:endParaRPr lang="en-GB"/>
          </a:p>
        </p:txBody>
      </p:sp>
    </p:spTree>
    <p:extLst>
      <p:ext uri="{BB962C8B-B14F-4D97-AF65-F5344CB8AC3E}">
        <p14:creationId xmlns:p14="http://schemas.microsoft.com/office/powerpoint/2010/main" val="185755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v0.1</a:t>
            </a:r>
          </a:p>
        </p:txBody>
      </p:sp>
      <p:sp>
        <p:nvSpPr>
          <p:cNvPr id="4" name="Slide Number Placeholder 3"/>
          <p:cNvSpPr>
            <a:spLocks noGrp="1"/>
          </p:cNvSpPr>
          <p:nvPr>
            <p:ph type="sldNum" sz="quarter" idx="5"/>
          </p:nvPr>
        </p:nvSpPr>
        <p:spPr/>
        <p:txBody>
          <a:bodyPr/>
          <a:lstStyle/>
          <a:p>
            <a:fld id="{3539EA59-DDB1-4B40-88AC-D6CF564CF2FF}" type="slidenum">
              <a:rPr lang="en-GB" smtClean="0"/>
              <a:t>46</a:t>
            </a:fld>
            <a:endParaRPr lang="en-GB"/>
          </a:p>
        </p:txBody>
      </p:sp>
    </p:spTree>
    <p:extLst>
      <p:ext uri="{BB962C8B-B14F-4D97-AF65-F5344CB8AC3E}">
        <p14:creationId xmlns:p14="http://schemas.microsoft.com/office/powerpoint/2010/main" val="313727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Usman Yousaf</a:t>
            </a:r>
            <a:r>
              <a:rPr lang="en-GB" dirty="0"/>
              <a:t> on </a:t>
            </a:r>
            <a:r>
              <a:rPr lang="en-GB" dirty="0" err="1">
                <a:hlinkClick r:id="rId4"/>
              </a:rPr>
              <a:t>Unsplash</a:t>
            </a:r>
            <a:r>
              <a:rPr lang="en-GB" dirty="0"/>
              <a:t> </a:t>
            </a:r>
          </a:p>
          <a:p>
            <a:r>
              <a:rPr lang="en-GB" dirty="0"/>
              <a:t>This was my reaction on seeing the report</a:t>
            </a:r>
          </a:p>
        </p:txBody>
      </p:sp>
      <p:sp>
        <p:nvSpPr>
          <p:cNvPr id="4" name="Slide Number Placeholder 3"/>
          <p:cNvSpPr>
            <a:spLocks noGrp="1"/>
          </p:cNvSpPr>
          <p:nvPr>
            <p:ph type="sldNum" sz="quarter" idx="5"/>
          </p:nvPr>
        </p:nvSpPr>
        <p:spPr/>
        <p:txBody>
          <a:bodyPr/>
          <a:lstStyle/>
          <a:p>
            <a:fld id="{3539EA59-DDB1-4B40-88AC-D6CF564CF2FF}" type="slidenum">
              <a:rPr lang="en-GB" smtClean="0"/>
              <a:t>47</a:t>
            </a:fld>
            <a:endParaRPr lang="en-GB"/>
          </a:p>
        </p:txBody>
      </p:sp>
    </p:spTree>
    <p:extLst>
      <p:ext uri="{BB962C8B-B14F-4D97-AF65-F5344CB8AC3E}">
        <p14:creationId xmlns:p14="http://schemas.microsoft.com/office/powerpoint/2010/main" val="2876191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v0.1</a:t>
            </a:r>
          </a:p>
        </p:txBody>
      </p:sp>
      <p:sp>
        <p:nvSpPr>
          <p:cNvPr id="4" name="Slide Number Placeholder 3"/>
          <p:cNvSpPr>
            <a:spLocks noGrp="1"/>
          </p:cNvSpPr>
          <p:nvPr>
            <p:ph type="sldNum" sz="quarter" idx="5"/>
          </p:nvPr>
        </p:nvSpPr>
        <p:spPr/>
        <p:txBody>
          <a:bodyPr/>
          <a:lstStyle/>
          <a:p>
            <a:fld id="{3539EA59-DDB1-4B40-88AC-D6CF564CF2FF}" type="slidenum">
              <a:rPr lang="en-GB" smtClean="0"/>
              <a:t>48</a:t>
            </a:fld>
            <a:endParaRPr lang="en-GB"/>
          </a:p>
        </p:txBody>
      </p:sp>
    </p:spTree>
    <p:extLst>
      <p:ext uri="{BB962C8B-B14F-4D97-AF65-F5344CB8AC3E}">
        <p14:creationId xmlns:p14="http://schemas.microsoft.com/office/powerpoint/2010/main" val="172232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a:p>
            <a:r>
              <a:rPr lang="en-GB" dirty="0"/>
              <a:t>I reckoned with could do better</a:t>
            </a:r>
          </a:p>
        </p:txBody>
      </p:sp>
      <p:sp>
        <p:nvSpPr>
          <p:cNvPr id="4" name="Slide Number Placeholder 3"/>
          <p:cNvSpPr>
            <a:spLocks noGrp="1"/>
          </p:cNvSpPr>
          <p:nvPr>
            <p:ph type="sldNum" sz="quarter" idx="5"/>
          </p:nvPr>
        </p:nvSpPr>
        <p:spPr/>
        <p:txBody>
          <a:bodyPr/>
          <a:lstStyle/>
          <a:p>
            <a:fld id="{3539EA59-DDB1-4B40-88AC-D6CF564CF2FF}" type="slidenum">
              <a:rPr lang="en-GB" smtClean="0"/>
              <a:t>49</a:t>
            </a:fld>
            <a:endParaRPr lang="en-GB"/>
          </a:p>
        </p:txBody>
      </p:sp>
    </p:spTree>
    <p:extLst>
      <p:ext uri="{BB962C8B-B14F-4D97-AF65-F5344CB8AC3E}">
        <p14:creationId xmlns:p14="http://schemas.microsoft.com/office/powerpoint/2010/main" val="135100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talked about the layout had some conversations</a:t>
            </a:r>
          </a:p>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52</a:t>
            </a:fld>
            <a:endParaRPr lang="en-GB"/>
          </a:p>
        </p:txBody>
      </p:sp>
    </p:spTree>
    <p:extLst>
      <p:ext uri="{BB962C8B-B14F-4D97-AF65-F5344CB8AC3E}">
        <p14:creationId xmlns:p14="http://schemas.microsoft.com/office/powerpoint/2010/main" val="2788015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Darren had some ideas ! Following our conversations </a:t>
            </a:r>
          </a:p>
          <a:p>
            <a:r>
              <a:rPr lang="en-GB" dirty="0"/>
              <a:t>Since Darren is not hear to talk them or defend the way I used his photo, then I can say what I like </a:t>
            </a:r>
          </a:p>
        </p:txBody>
      </p:sp>
      <p:sp>
        <p:nvSpPr>
          <p:cNvPr id="4" name="Slide Number Placeholder 3"/>
          <p:cNvSpPr>
            <a:spLocks noGrp="1"/>
          </p:cNvSpPr>
          <p:nvPr>
            <p:ph type="sldNum" sz="quarter" idx="5"/>
          </p:nvPr>
        </p:nvSpPr>
        <p:spPr/>
        <p:txBody>
          <a:bodyPr/>
          <a:lstStyle/>
          <a:p>
            <a:fld id="{3539EA59-DDB1-4B40-88AC-D6CF564CF2FF}" type="slidenum">
              <a:rPr lang="en-GB" smtClean="0"/>
              <a:t>53</a:t>
            </a:fld>
            <a:endParaRPr lang="en-GB"/>
          </a:p>
        </p:txBody>
      </p:sp>
    </p:spTree>
    <p:extLst>
      <p:ext uri="{BB962C8B-B14F-4D97-AF65-F5344CB8AC3E}">
        <p14:creationId xmlns:p14="http://schemas.microsoft.com/office/powerpoint/2010/main" val="3049086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Erik Mclean</a:t>
            </a:r>
            <a:r>
              <a:rPr lang="en-GB" dirty="0"/>
              <a:t> on </a:t>
            </a:r>
            <a:r>
              <a:rPr lang="en-GB" dirty="0" err="1">
                <a:hlinkClick r:id="rId4"/>
              </a:rPr>
              <a:t>Unsplash</a:t>
            </a:r>
            <a:r>
              <a:rPr lang="en-GB" dirty="0"/>
              <a:t> </a:t>
            </a:r>
          </a:p>
          <a:p>
            <a:r>
              <a:rPr lang="en-GB" dirty="0"/>
              <a:t>So how could be encourage people to exercise?</a:t>
            </a:r>
          </a:p>
        </p:txBody>
      </p:sp>
      <p:sp>
        <p:nvSpPr>
          <p:cNvPr id="4" name="Slide Number Placeholder 3"/>
          <p:cNvSpPr>
            <a:spLocks noGrp="1"/>
          </p:cNvSpPr>
          <p:nvPr>
            <p:ph type="sldNum" sz="quarter" idx="5"/>
          </p:nvPr>
        </p:nvSpPr>
        <p:spPr/>
        <p:txBody>
          <a:bodyPr/>
          <a:lstStyle/>
          <a:p>
            <a:fld id="{3539EA59-DDB1-4B40-88AC-D6CF564CF2FF}" type="slidenum">
              <a:rPr lang="en-GB" smtClean="0"/>
              <a:t>8</a:t>
            </a:fld>
            <a:endParaRPr lang="en-GB"/>
          </a:p>
        </p:txBody>
      </p:sp>
    </p:spTree>
    <p:extLst>
      <p:ext uri="{BB962C8B-B14F-4D97-AF65-F5344CB8AC3E}">
        <p14:creationId xmlns:p14="http://schemas.microsoft.com/office/powerpoint/2010/main" val="138321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54</a:t>
            </a:fld>
            <a:endParaRPr lang="en-GB"/>
          </a:p>
        </p:txBody>
      </p:sp>
    </p:spTree>
    <p:extLst>
      <p:ext uri="{BB962C8B-B14F-4D97-AF65-F5344CB8AC3E}">
        <p14:creationId xmlns:p14="http://schemas.microsoft.com/office/powerpoint/2010/main" val="4085492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Florian </a:t>
            </a:r>
            <a:r>
              <a:rPr lang="en-US" dirty="0" err="1">
                <a:hlinkClick r:id="rId3"/>
              </a:rPr>
              <a:t>Schmetz</a:t>
            </a:r>
            <a:r>
              <a:rPr lang="en-US" dirty="0"/>
              <a:t> on </a:t>
            </a:r>
            <a:r>
              <a:rPr lang="en-US" dirty="0" err="1">
                <a:hlinkClick r:id="rId4"/>
              </a:rPr>
              <a:t>Unsplash</a:t>
            </a:r>
            <a:r>
              <a:rPr lang="en-US" dirty="0"/>
              <a:t> </a:t>
            </a:r>
          </a:p>
          <a:p>
            <a:r>
              <a:rPr lang="en-US" dirty="0"/>
              <a:t>Darren thought No</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55</a:t>
            </a:fld>
            <a:endParaRPr lang="en-GB"/>
          </a:p>
        </p:txBody>
      </p:sp>
    </p:spTree>
    <p:extLst>
      <p:ext uri="{BB962C8B-B14F-4D97-AF65-F5344CB8AC3E}">
        <p14:creationId xmlns:p14="http://schemas.microsoft.com/office/powerpoint/2010/main" val="271088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a:t>
            </a:r>
            <a:r>
              <a:rPr lang="en-US" b="0" i="0" dirty="0" err="1">
                <a:solidFill>
                  <a:srgbClr val="000000"/>
                </a:solidFill>
                <a:effectLst/>
                <a:latin typeface="PlusJakartaSans"/>
              </a:rPr>
              <a:t>fauxels</a:t>
            </a:r>
            <a:r>
              <a:rPr lang="en-US" b="0" i="0" dirty="0">
                <a:solidFill>
                  <a:srgbClr val="000000"/>
                </a:solidFill>
                <a:effectLst/>
                <a:latin typeface="PlusJakartaSans"/>
              </a:rPr>
              <a:t>: https://www.pexels.com/photo/colleagues-looking-at-survey-sheet-3183153/</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56</a:t>
            </a:fld>
            <a:endParaRPr lang="en-GB"/>
          </a:p>
        </p:txBody>
      </p:sp>
    </p:spTree>
    <p:extLst>
      <p:ext uri="{BB962C8B-B14F-4D97-AF65-F5344CB8AC3E}">
        <p14:creationId xmlns:p14="http://schemas.microsoft.com/office/powerpoint/2010/main" val="143178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Chris Arthur-Collins</a:t>
            </a:r>
            <a:r>
              <a:rPr lang="en-US" dirty="0"/>
              <a:t> on </a:t>
            </a:r>
            <a:r>
              <a:rPr lang="en-US" dirty="0" err="1">
                <a:hlinkClick r:id="rId4"/>
              </a:rPr>
              <a:t>Unsplash</a:t>
            </a:r>
            <a:r>
              <a:rPr lang="en-US" dirty="0"/>
              <a:t> </a:t>
            </a:r>
          </a:p>
          <a:p>
            <a:r>
              <a:rPr lang="en-US" dirty="0"/>
              <a:t>How did they do that?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60</a:t>
            </a:fld>
            <a:endParaRPr lang="en-GB"/>
          </a:p>
        </p:txBody>
      </p:sp>
    </p:spTree>
    <p:extLst>
      <p:ext uri="{BB962C8B-B14F-4D97-AF65-F5344CB8AC3E}">
        <p14:creationId xmlns:p14="http://schemas.microsoft.com/office/powerpoint/2010/main" val="2145024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how do we get the data into Azure Data Factory?</a:t>
            </a:r>
          </a:p>
        </p:txBody>
      </p:sp>
      <p:sp>
        <p:nvSpPr>
          <p:cNvPr id="4" name="Slide Number Placeholder 3"/>
          <p:cNvSpPr>
            <a:spLocks noGrp="1"/>
          </p:cNvSpPr>
          <p:nvPr>
            <p:ph type="sldNum" sz="quarter" idx="5"/>
          </p:nvPr>
        </p:nvSpPr>
        <p:spPr/>
        <p:txBody>
          <a:bodyPr/>
          <a:lstStyle/>
          <a:p>
            <a:fld id="{3539EA59-DDB1-4B40-88AC-D6CF564CF2FF}" type="slidenum">
              <a:rPr lang="en-GB" smtClean="0"/>
              <a:t>61</a:t>
            </a:fld>
            <a:endParaRPr lang="en-GB"/>
          </a:p>
        </p:txBody>
      </p:sp>
    </p:spTree>
    <p:extLst>
      <p:ext uri="{BB962C8B-B14F-4D97-AF65-F5344CB8AC3E}">
        <p14:creationId xmlns:p14="http://schemas.microsoft.com/office/powerpoint/2010/main" val="413295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Miikka Luotio</a:t>
            </a:r>
            <a:r>
              <a:rPr lang="fi-FI" dirty="0"/>
              <a:t> on </a:t>
            </a:r>
            <a:r>
              <a:rPr lang="fi-FI" dirty="0">
                <a:hlinkClick r:id="rId4"/>
              </a:rPr>
              <a:t>Unsplash</a:t>
            </a:r>
            <a:r>
              <a:rPr lang="fi-FI" dirty="0"/>
              <a:t> </a:t>
            </a:r>
          </a:p>
          <a:p>
            <a:r>
              <a:rPr lang="fi-FI" dirty="0"/>
              <a:t>Yawn not very exicting we agree </a:t>
            </a:r>
          </a:p>
          <a:p>
            <a:r>
              <a:rPr lang="fi-FI" dirty="0"/>
              <a:t>Simple can be good though</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68</a:t>
            </a:fld>
            <a:endParaRPr lang="en-GB"/>
          </a:p>
        </p:txBody>
      </p:sp>
    </p:spTree>
    <p:extLst>
      <p:ext uri="{BB962C8B-B14F-4D97-AF65-F5344CB8AC3E}">
        <p14:creationId xmlns:p14="http://schemas.microsoft.com/office/powerpoint/2010/main" val="636795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Thomas </a:t>
            </a:r>
            <a:r>
              <a:rPr lang="en-US" dirty="0" err="1">
                <a:hlinkClick r:id="rId3"/>
              </a:rPr>
              <a:t>Kinto</a:t>
            </a:r>
            <a:r>
              <a:rPr lang="en-US" dirty="0"/>
              <a:t> on </a:t>
            </a:r>
            <a:r>
              <a:rPr lang="en-US" dirty="0" err="1">
                <a:hlinkClick r:id="rId4"/>
              </a:rPr>
              <a:t>Unsplash</a:t>
            </a:r>
            <a:r>
              <a:rPr lang="en-US" dirty="0"/>
              <a:t> </a:t>
            </a:r>
          </a:p>
          <a:p>
            <a:r>
              <a:rPr lang="en-US" dirty="0"/>
              <a:t>The route</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70</a:t>
            </a:fld>
            <a:endParaRPr lang="en-GB"/>
          </a:p>
        </p:txBody>
      </p:sp>
    </p:spTree>
    <p:extLst>
      <p:ext uri="{BB962C8B-B14F-4D97-AF65-F5344CB8AC3E}">
        <p14:creationId xmlns:p14="http://schemas.microsoft.com/office/powerpoint/2010/main" val="3358421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great !</a:t>
            </a:r>
          </a:p>
        </p:txBody>
      </p:sp>
      <p:sp>
        <p:nvSpPr>
          <p:cNvPr id="4" name="Slide Number Placeholder 3"/>
          <p:cNvSpPr>
            <a:spLocks noGrp="1"/>
          </p:cNvSpPr>
          <p:nvPr>
            <p:ph type="sldNum" sz="quarter" idx="5"/>
          </p:nvPr>
        </p:nvSpPr>
        <p:spPr/>
        <p:txBody>
          <a:bodyPr/>
          <a:lstStyle/>
          <a:p>
            <a:fld id="{3539EA59-DDB1-4B40-88AC-D6CF564CF2FF}" type="slidenum">
              <a:rPr lang="en-GB" smtClean="0"/>
              <a:t>72</a:t>
            </a:fld>
            <a:endParaRPr lang="en-GB"/>
          </a:p>
        </p:txBody>
      </p:sp>
    </p:spTree>
    <p:extLst>
      <p:ext uri="{BB962C8B-B14F-4D97-AF65-F5344CB8AC3E}">
        <p14:creationId xmlns:p14="http://schemas.microsoft.com/office/powerpoint/2010/main" val="3881712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Sean Foster</a:t>
            </a:r>
            <a:r>
              <a:rPr lang="en-US" dirty="0"/>
              <a:t> on </a:t>
            </a:r>
            <a:r>
              <a:rPr lang="en-US" dirty="0" err="1">
                <a:hlinkClick r:id="rId4"/>
              </a:rPr>
              <a:t>Unsplash</a:t>
            </a:r>
            <a:r>
              <a:rPr lang="en-US" dirty="0"/>
              <a:t> </a:t>
            </a:r>
          </a:p>
          <a:p>
            <a:r>
              <a:rPr lang="en-US" dirty="0"/>
              <a:t>Bit of detour</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74</a:t>
            </a:fld>
            <a:endParaRPr lang="en-GB"/>
          </a:p>
        </p:txBody>
      </p:sp>
    </p:spTree>
    <p:extLst>
      <p:ext uri="{BB962C8B-B14F-4D97-AF65-F5344CB8AC3E}">
        <p14:creationId xmlns:p14="http://schemas.microsoft.com/office/powerpoint/2010/main" val="991020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Usman Yousaf</a:t>
            </a:r>
            <a:r>
              <a:rPr lang="en-US" dirty="0"/>
              <a:t> on </a:t>
            </a:r>
            <a:r>
              <a:rPr lang="en-US" dirty="0" err="1">
                <a:hlinkClick r:id="rId4"/>
              </a:rPr>
              <a:t>Unsplash</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it could not be imported in SQL Server.</a:t>
            </a:r>
            <a:endParaRPr lang="en-GB" dirty="0"/>
          </a:p>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75</a:t>
            </a:fld>
            <a:endParaRPr lang="en-GB"/>
          </a:p>
        </p:txBody>
      </p:sp>
    </p:spTree>
    <p:extLst>
      <p:ext uri="{BB962C8B-B14F-4D97-AF65-F5344CB8AC3E}">
        <p14:creationId xmlns:p14="http://schemas.microsoft.com/office/powerpoint/2010/main" val="123988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those who prefer to use exercise machines may also have the option to connect to Strava.</a:t>
            </a:r>
          </a:p>
        </p:txBody>
      </p:sp>
      <p:sp>
        <p:nvSpPr>
          <p:cNvPr id="4" name="Slide Number Placeholder 3"/>
          <p:cNvSpPr>
            <a:spLocks noGrp="1"/>
          </p:cNvSpPr>
          <p:nvPr>
            <p:ph type="sldNum" sz="quarter" idx="5"/>
          </p:nvPr>
        </p:nvSpPr>
        <p:spPr/>
        <p:txBody>
          <a:bodyPr/>
          <a:lstStyle/>
          <a:p>
            <a:fld id="{3539EA59-DDB1-4B40-88AC-D6CF564CF2FF}" type="slidenum">
              <a:rPr lang="en-GB" smtClean="0"/>
              <a:t>12</a:t>
            </a:fld>
            <a:endParaRPr lang="en-GB"/>
          </a:p>
        </p:txBody>
      </p:sp>
    </p:spTree>
    <p:extLst>
      <p:ext uri="{BB962C8B-B14F-4D97-AF65-F5344CB8AC3E}">
        <p14:creationId xmlns:p14="http://schemas.microsoft.com/office/powerpoint/2010/main" val="1020319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76</a:t>
            </a:fld>
            <a:endParaRPr lang="en-GB"/>
          </a:p>
        </p:txBody>
      </p:sp>
    </p:spTree>
    <p:extLst>
      <p:ext uri="{BB962C8B-B14F-4D97-AF65-F5344CB8AC3E}">
        <p14:creationId xmlns:p14="http://schemas.microsoft.com/office/powerpoint/2010/main" val="1037088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Reduce the number of points by only selecting 1 out of 5 </a:t>
            </a:r>
          </a:p>
        </p:txBody>
      </p:sp>
      <p:sp>
        <p:nvSpPr>
          <p:cNvPr id="4" name="Slide Number Placeholder 3"/>
          <p:cNvSpPr>
            <a:spLocks noGrp="1"/>
          </p:cNvSpPr>
          <p:nvPr>
            <p:ph type="sldNum" sz="quarter" idx="5"/>
          </p:nvPr>
        </p:nvSpPr>
        <p:spPr/>
        <p:txBody>
          <a:bodyPr/>
          <a:lstStyle/>
          <a:p>
            <a:fld id="{3539EA59-DDB1-4B40-88AC-D6CF564CF2FF}" type="slidenum">
              <a:rPr lang="en-GB" smtClean="0"/>
              <a:t>78</a:t>
            </a:fld>
            <a:endParaRPr lang="en-GB"/>
          </a:p>
        </p:txBody>
      </p:sp>
    </p:spTree>
    <p:extLst>
      <p:ext uri="{BB962C8B-B14F-4D97-AF65-F5344CB8AC3E}">
        <p14:creationId xmlns:p14="http://schemas.microsoft.com/office/powerpoint/2010/main" val="342944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79</a:t>
            </a:fld>
            <a:endParaRPr lang="en-GB"/>
          </a:p>
        </p:txBody>
      </p:sp>
    </p:spTree>
    <p:extLst>
      <p:ext uri="{BB962C8B-B14F-4D97-AF65-F5344CB8AC3E}">
        <p14:creationId xmlns:p14="http://schemas.microsoft.com/office/powerpoint/2010/main" val="396644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80</a:t>
            </a:fld>
            <a:endParaRPr lang="en-GB"/>
          </a:p>
        </p:txBody>
      </p:sp>
    </p:spTree>
    <p:extLst>
      <p:ext uri="{BB962C8B-B14F-4D97-AF65-F5344CB8AC3E}">
        <p14:creationId xmlns:p14="http://schemas.microsoft.com/office/powerpoint/2010/main" val="2587549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a:t>
            </a:r>
            <a:r>
              <a:rPr lang="en-GB" b="0" i="0" dirty="0" err="1">
                <a:solidFill>
                  <a:srgbClr val="000000"/>
                </a:solidFill>
                <a:effectLst/>
                <a:latin typeface="PlusJakartaSans"/>
              </a:rPr>
              <a:t>Pixabay</a:t>
            </a:r>
            <a:r>
              <a:rPr lang="en-GB" b="0" i="0" dirty="0">
                <a:solidFill>
                  <a:srgbClr val="000000"/>
                </a:solidFill>
                <a:effectLst/>
                <a:latin typeface="PlusJakartaSans"/>
              </a:rPr>
              <a:t>: https://www.pexels.com/photo/scientific-calculator-on-wooden-surface-220301/</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81</a:t>
            </a:fld>
            <a:endParaRPr lang="en-GB"/>
          </a:p>
        </p:txBody>
      </p:sp>
    </p:spTree>
    <p:extLst>
      <p:ext uri="{BB962C8B-B14F-4D97-AF65-F5344CB8AC3E}">
        <p14:creationId xmlns:p14="http://schemas.microsoft.com/office/powerpoint/2010/main" val="3797315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84</a:t>
            </a:fld>
            <a:endParaRPr lang="en-GB"/>
          </a:p>
        </p:txBody>
      </p:sp>
    </p:spTree>
    <p:extLst>
      <p:ext uri="{BB962C8B-B14F-4D97-AF65-F5344CB8AC3E}">
        <p14:creationId xmlns:p14="http://schemas.microsoft.com/office/powerpoint/2010/main" val="3048823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a:t>
            </a:r>
            <a:r>
              <a:rPr lang="en-GB" dirty="0" err="1"/>
              <a:t>gpsx</a:t>
            </a:r>
            <a:r>
              <a:rPr lang="en-GB" dirty="0"/>
              <a:t> file created a </a:t>
            </a:r>
            <a:r>
              <a:rPr lang="en-GB"/>
              <a:t>GEOJESON file</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85</a:t>
            </a:fld>
            <a:endParaRPr lang="en-GB"/>
          </a:p>
        </p:txBody>
      </p:sp>
    </p:spTree>
    <p:extLst>
      <p:ext uri="{BB962C8B-B14F-4D97-AF65-F5344CB8AC3E}">
        <p14:creationId xmlns:p14="http://schemas.microsoft.com/office/powerpoint/2010/main" val="93613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GeoJson</a:t>
            </a:r>
            <a:r>
              <a:rPr lang="en-GB"/>
              <a:t> file to show the journey we are taking</a:t>
            </a:r>
          </a:p>
        </p:txBody>
      </p:sp>
      <p:sp>
        <p:nvSpPr>
          <p:cNvPr id="4" name="Slide Number Placeholder 3"/>
          <p:cNvSpPr>
            <a:spLocks noGrp="1"/>
          </p:cNvSpPr>
          <p:nvPr>
            <p:ph type="sldNum" sz="quarter" idx="5"/>
          </p:nvPr>
        </p:nvSpPr>
        <p:spPr/>
        <p:txBody>
          <a:bodyPr/>
          <a:lstStyle/>
          <a:p>
            <a:fld id="{3539EA59-DDB1-4B40-88AC-D6CF564CF2FF}" type="slidenum">
              <a:rPr lang="en-GB" smtClean="0"/>
              <a:t>88</a:t>
            </a:fld>
            <a:endParaRPr lang="en-GB"/>
          </a:p>
        </p:txBody>
      </p:sp>
    </p:spTree>
    <p:extLst>
      <p:ext uri="{BB962C8B-B14F-4D97-AF65-F5344CB8AC3E}">
        <p14:creationId xmlns:p14="http://schemas.microsoft.com/office/powerpoint/2010/main" val="1964106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shows how far along the route we have managed to get?</a:t>
            </a:r>
          </a:p>
        </p:txBody>
      </p:sp>
      <p:sp>
        <p:nvSpPr>
          <p:cNvPr id="4" name="Slide Number Placeholder 3"/>
          <p:cNvSpPr>
            <a:spLocks noGrp="1"/>
          </p:cNvSpPr>
          <p:nvPr>
            <p:ph type="sldNum" sz="quarter" idx="5"/>
          </p:nvPr>
        </p:nvSpPr>
        <p:spPr/>
        <p:txBody>
          <a:bodyPr/>
          <a:lstStyle/>
          <a:p>
            <a:fld id="{3539EA59-DDB1-4B40-88AC-D6CF564CF2FF}" type="slidenum">
              <a:rPr lang="en-GB" smtClean="0"/>
              <a:t>89</a:t>
            </a:fld>
            <a:endParaRPr lang="en-GB"/>
          </a:p>
        </p:txBody>
      </p:sp>
    </p:spTree>
    <p:extLst>
      <p:ext uri="{BB962C8B-B14F-4D97-AF65-F5344CB8AC3E}">
        <p14:creationId xmlns:p14="http://schemas.microsoft.com/office/powerpoint/2010/main" val="2889252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Sean Foster</a:t>
            </a:r>
            <a:r>
              <a:rPr lang="en-US" dirty="0"/>
              <a:t> on </a:t>
            </a:r>
            <a:r>
              <a:rPr lang="en-US" dirty="0" err="1">
                <a:hlinkClick r:id="rId4"/>
              </a:rPr>
              <a:t>Unsplash</a:t>
            </a:r>
            <a:r>
              <a:rPr lang="en-US" dirty="0"/>
              <a:t> </a:t>
            </a:r>
          </a:p>
          <a:p>
            <a:r>
              <a:rPr lang="en-GB" dirty="0"/>
              <a:t>We also might speak about some of the unexpected detours we encountered as we over came some challenges</a:t>
            </a:r>
          </a:p>
        </p:txBody>
      </p:sp>
      <p:sp>
        <p:nvSpPr>
          <p:cNvPr id="4" name="Slide Number Placeholder 3"/>
          <p:cNvSpPr>
            <a:spLocks noGrp="1"/>
          </p:cNvSpPr>
          <p:nvPr>
            <p:ph type="sldNum" sz="quarter" idx="5"/>
          </p:nvPr>
        </p:nvSpPr>
        <p:spPr/>
        <p:txBody>
          <a:bodyPr/>
          <a:lstStyle/>
          <a:p>
            <a:fld id="{3539EA59-DDB1-4B40-88AC-D6CF564CF2FF}" type="slidenum">
              <a:rPr lang="en-GB" smtClean="0"/>
              <a:t>91</a:t>
            </a:fld>
            <a:endParaRPr lang="en-GB"/>
          </a:p>
        </p:txBody>
      </p:sp>
    </p:spTree>
    <p:extLst>
      <p:ext uri="{BB962C8B-B14F-4D97-AF65-F5344CB8AC3E}">
        <p14:creationId xmlns:p14="http://schemas.microsoft.com/office/powerpoint/2010/main" val="3650808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https://tenor.com/view/magic-shia-la-beouf-gif-4410002</a:t>
            </a:r>
          </a:p>
        </p:txBody>
      </p:sp>
      <p:sp>
        <p:nvSpPr>
          <p:cNvPr id="4" name="Slide Number Placeholder 3"/>
          <p:cNvSpPr>
            <a:spLocks noGrp="1"/>
          </p:cNvSpPr>
          <p:nvPr>
            <p:ph type="sldNum" sz="quarter" idx="5"/>
          </p:nvPr>
        </p:nvSpPr>
        <p:spPr/>
        <p:txBody>
          <a:bodyPr/>
          <a:lstStyle/>
          <a:p>
            <a:fld id="{3539EA59-DDB1-4B40-88AC-D6CF564CF2FF}" type="slidenum">
              <a:rPr lang="en-GB" smtClean="0"/>
              <a:t>16</a:t>
            </a:fld>
            <a:endParaRPr lang="en-GB"/>
          </a:p>
        </p:txBody>
      </p:sp>
    </p:spTree>
    <p:extLst>
      <p:ext uri="{BB962C8B-B14F-4D97-AF65-F5344CB8AC3E}">
        <p14:creationId xmlns:p14="http://schemas.microsoft.com/office/powerpoint/2010/main" val="4100472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MART PRODUCTION: https://www.pexels.com/photo/tired-man-touching-his-eyes-7255264/</a:t>
            </a:r>
          </a:p>
          <a:p>
            <a:r>
              <a:rPr lang="en-US" b="0" i="0" dirty="0">
                <a:solidFill>
                  <a:srgbClr val="000000"/>
                </a:solidFill>
                <a:effectLst/>
                <a:latin typeface="PlusJakartaSans"/>
              </a:rPr>
              <a:t>Yes Robert did miss the memo about accessibility and </a:t>
            </a:r>
            <a:r>
              <a:rPr lang="en-US" b="0" i="0" dirty="0" err="1">
                <a:solidFill>
                  <a:srgbClr val="000000"/>
                </a:solidFill>
                <a:effectLst/>
                <a:latin typeface="PlusJakartaSans"/>
              </a:rPr>
              <a:t>colour</a:t>
            </a:r>
            <a:r>
              <a:rPr lang="en-US" b="0" i="0" dirty="0">
                <a:solidFill>
                  <a:srgbClr val="000000"/>
                </a:solidFill>
                <a:effectLst/>
                <a:latin typeface="PlusJakartaSans"/>
              </a:rPr>
              <a:t> </a:t>
            </a:r>
            <a:r>
              <a:rPr lang="en-US" b="0" i="0" dirty="0" err="1">
                <a:solidFill>
                  <a:srgbClr val="000000"/>
                </a:solidFill>
                <a:effectLst/>
                <a:latin typeface="PlusJakartaSans"/>
              </a:rPr>
              <a:t>blindnesses</a:t>
            </a:r>
            <a:endParaRPr lang="en-US" b="0" i="0" dirty="0">
              <a:solidFill>
                <a:srgbClr val="000000"/>
              </a:solidFill>
              <a:effectLst/>
              <a:latin typeface="PlusJakartaSans"/>
            </a:endParaRPr>
          </a:p>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94</a:t>
            </a:fld>
            <a:endParaRPr lang="en-GB"/>
          </a:p>
        </p:txBody>
      </p:sp>
    </p:spTree>
    <p:extLst>
      <p:ext uri="{BB962C8B-B14F-4D97-AF65-F5344CB8AC3E}">
        <p14:creationId xmlns:p14="http://schemas.microsoft.com/office/powerpoint/2010/main" val="273387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err="1">
                <a:solidFill>
                  <a:srgbClr val="000000"/>
                </a:solidFill>
                <a:effectLst/>
                <a:latin typeface="PlusJakartaSans"/>
              </a:rPr>
              <a:t>Photo</a:t>
            </a:r>
            <a:r>
              <a:rPr lang="es-ES" b="0" i="0" dirty="0">
                <a:solidFill>
                  <a:srgbClr val="000000"/>
                </a:solidFill>
                <a:effectLst/>
                <a:latin typeface="PlusJakartaSans"/>
              </a:rPr>
              <a:t> </a:t>
            </a:r>
            <a:r>
              <a:rPr lang="es-ES" b="0" i="0" dirty="0" err="1">
                <a:solidFill>
                  <a:srgbClr val="000000"/>
                </a:solidFill>
                <a:effectLst/>
                <a:latin typeface="PlusJakartaSans"/>
              </a:rPr>
              <a:t>by</a:t>
            </a:r>
            <a:r>
              <a:rPr lang="es-ES" b="0" i="0" dirty="0">
                <a:solidFill>
                  <a:srgbClr val="000000"/>
                </a:solidFill>
                <a:effectLst/>
                <a:latin typeface="PlusJakartaSans"/>
              </a:rPr>
              <a:t> Los Muertos </a:t>
            </a:r>
            <a:r>
              <a:rPr lang="es-ES" b="0" i="0" dirty="0" err="1">
                <a:solidFill>
                  <a:srgbClr val="000000"/>
                </a:solidFill>
                <a:effectLst/>
                <a:latin typeface="PlusJakartaSans"/>
              </a:rPr>
              <a:t>Crew</a:t>
            </a:r>
            <a:r>
              <a:rPr lang="es-ES" b="0" i="0" dirty="0">
                <a:solidFill>
                  <a:srgbClr val="000000"/>
                </a:solidFill>
                <a:effectLst/>
                <a:latin typeface="PlusJakartaSans"/>
              </a:rPr>
              <a:t>: https://www.pexels.com/photo/a-baker-making-a-cake-in-a-kitchen-8477963/</a:t>
            </a:r>
          </a:p>
          <a:p>
            <a:r>
              <a:rPr lang="en-GB" dirty="0"/>
              <a:t>Adding icing to the cake</a:t>
            </a:r>
          </a:p>
        </p:txBody>
      </p:sp>
      <p:sp>
        <p:nvSpPr>
          <p:cNvPr id="4" name="Slide Number Placeholder 3"/>
          <p:cNvSpPr>
            <a:spLocks noGrp="1"/>
          </p:cNvSpPr>
          <p:nvPr>
            <p:ph type="sldNum" sz="quarter" idx="5"/>
          </p:nvPr>
        </p:nvSpPr>
        <p:spPr/>
        <p:txBody>
          <a:bodyPr/>
          <a:lstStyle/>
          <a:p>
            <a:fld id="{3539EA59-DDB1-4B40-88AC-D6CF564CF2FF}" type="slidenum">
              <a:rPr lang="en-GB" smtClean="0"/>
              <a:t>95</a:t>
            </a:fld>
            <a:endParaRPr lang="en-GB"/>
          </a:p>
        </p:txBody>
      </p:sp>
    </p:spTree>
    <p:extLst>
      <p:ext uri="{BB962C8B-B14F-4D97-AF65-F5344CB8AC3E}">
        <p14:creationId xmlns:p14="http://schemas.microsoft.com/office/powerpoint/2010/main" val="3923025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Becky Phan</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98</a:t>
            </a:fld>
            <a:endParaRPr lang="en-GB"/>
          </a:p>
        </p:txBody>
      </p:sp>
    </p:spTree>
    <p:extLst>
      <p:ext uri="{BB962C8B-B14F-4D97-AF65-F5344CB8AC3E}">
        <p14:creationId xmlns:p14="http://schemas.microsoft.com/office/powerpoint/2010/main" val="1442841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Rob.</a:t>
            </a:r>
          </a:p>
          <a:p>
            <a:r>
              <a:rPr lang="en-GB" dirty="0"/>
              <a:t>Hands up who knows what a Power App is.</a:t>
            </a:r>
          </a:p>
          <a:p>
            <a:r>
              <a:rPr lang="en-GB" dirty="0"/>
              <a:t>And hands up who has experience of developing a Power App.</a:t>
            </a:r>
          </a:p>
          <a:p>
            <a:endParaRPr lang="en-GB" dirty="0"/>
          </a:p>
          <a:p>
            <a:r>
              <a:rPr lang="en-GB" dirty="0"/>
              <a:t>Great. For those who don’t know, Power Apps are a low code/no code solution so people with no coding experience can create apps.</a:t>
            </a:r>
          </a:p>
          <a:p>
            <a:r>
              <a:rPr lang="en-GB" dirty="0"/>
              <a:t>They can be created in the browser using click-and-drag tools and by setting property values like fonts, colours, etc.</a:t>
            </a:r>
          </a:p>
        </p:txBody>
      </p:sp>
      <p:sp>
        <p:nvSpPr>
          <p:cNvPr id="4" name="Slide Number Placeholder 3"/>
          <p:cNvSpPr>
            <a:spLocks noGrp="1"/>
          </p:cNvSpPr>
          <p:nvPr>
            <p:ph type="sldNum" sz="quarter" idx="5"/>
          </p:nvPr>
        </p:nvSpPr>
        <p:spPr/>
        <p:txBody>
          <a:bodyPr/>
          <a:lstStyle/>
          <a:p>
            <a:fld id="{3539EA59-DDB1-4B40-88AC-D6CF564CF2FF}" type="slidenum">
              <a:rPr lang="en-GB" smtClean="0"/>
              <a:t>100</a:t>
            </a:fld>
            <a:endParaRPr lang="en-GB"/>
          </a:p>
        </p:txBody>
      </p:sp>
    </p:spTree>
    <p:extLst>
      <p:ext uri="{BB962C8B-B14F-4D97-AF65-F5344CB8AC3E}">
        <p14:creationId xmlns:p14="http://schemas.microsoft.com/office/powerpoint/2010/main" val="2444381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you can use a simple programming language called Power </a:t>
            </a:r>
            <a:r>
              <a:rPr lang="en-GB" dirty="0" err="1"/>
              <a:t>Fx</a:t>
            </a:r>
            <a:r>
              <a:rPr lang="en-GB" dirty="0"/>
              <a:t>, similar to Excel formulas.</a:t>
            </a:r>
          </a:p>
        </p:txBody>
      </p:sp>
      <p:sp>
        <p:nvSpPr>
          <p:cNvPr id="4" name="Slide Number Placeholder 3"/>
          <p:cNvSpPr>
            <a:spLocks noGrp="1"/>
          </p:cNvSpPr>
          <p:nvPr>
            <p:ph type="sldNum" sz="quarter" idx="5"/>
          </p:nvPr>
        </p:nvSpPr>
        <p:spPr/>
        <p:txBody>
          <a:bodyPr/>
          <a:lstStyle/>
          <a:p>
            <a:fld id="{3539EA59-DDB1-4B40-88AC-D6CF564CF2FF}" type="slidenum">
              <a:rPr lang="en-GB" smtClean="0"/>
              <a:t>101</a:t>
            </a:fld>
            <a:endParaRPr lang="en-GB"/>
          </a:p>
        </p:txBody>
      </p:sp>
    </p:spTree>
    <p:extLst>
      <p:ext uri="{BB962C8B-B14F-4D97-AF65-F5344CB8AC3E}">
        <p14:creationId xmlns:p14="http://schemas.microsoft.com/office/powerpoint/2010/main" val="110635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Non-coders who develop Power Apps are sometimes referred to as “Citizen Developers” or “Citizen Makers”.</a:t>
            </a:r>
          </a:p>
          <a:p>
            <a:r>
              <a:rPr lang="en-GB" dirty="0"/>
              <a:t>And when Citizen Developers and Pro Developers (like myself) work together, it’s sometimes referred to as “Fusion Development”, which is what’s been the case on this project.</a:t>
            </a:r>
          </a:p>
        </p:txBody>
      </p:sp>
      <p:sp>
        <p:nvSpPr>
          <p:cNvPr id="4" name="Slide Number Placeholder 3"/>
          <p:cNvSpPr>
            <a:spLocks noGrp="1"/>
          </p:cNvSpPr>
          <p:nvPr>
            <p:ph type="sldNum" sz="quarter" idx="5"/>
          </p:nvPr>
        </p:nvSpPr>
        <p:spPr/>
        <p:txBody>
          <a:bodyPr/>
          <a:lstStyle/>
          <a:p>
            <a:fld id="{3539EA59-DDB1-4B40-88AC-D6CF564CF2FF}" type="slidenum">
              <a:rPr lang="en-GB" smtClean="0"/>
              <a:t>102</a:t>
            </a:fld>
            <a:endParaRPr lang="en-GB"/>
          </a:p>
        </p:txBody>
      </p:sp>
    </p:spTree>
    <p:extLst>
      <p:ext uri="{BB962C8B-B14F-4D97-AF65-F5344CB8AC3E}">
        <p14:creationId xmlns:p14="http://schemas.microsoft.com/office/powerpoint/2010/main" val="196401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Calibri" panose="020F0502020204030204" pitchFamily="34" charset="0"/>
              </a:rPr>
              <a:t>So, as you can see, Darren the Marketing Wizard and Rob the Data Guru have done all this amazing work, and now have a working Power App.</a:t>
            </a:r>
          </a:p>
        </p:txBody>
      </p:sp>
      <p:sp>
        <p:nvSpPr>
          <p:cNvPr id="4" name="Slide Number Placeholder 3"/>
          <p:cNvSpPr>
            <a:spLocks noGrp="1"/>
          </p:cNvSpPr>
          <p:nvPr>
            <p:ph type="sldNum" sz="quarter" idx="5"/>
          </p:nvPr>
        </p:nvSpPr>
        <p:spPr/>
        <p:txBody>
          <a:bodyPr/>
          <a:lstStyle/>
          <a:p>
            <a:fld id="{3539EA59-DDB1-4B40-88AC-D6CF564CF2FF}" type="slidenum">
              <a:rPr lang="en-GB" smtClean="0"/>
              <a:t>103</a:t>
            </a:fld>
            <a:endParaRPr lang="en-GB"/>
          </a:p>
        </p:txBody>
      </p:sp>
    </p:spTree>
    <p:extLst>
      <p:ext uri="{BB962C8B-B14F-4D97-AF65-F5344CB8AC3E}">
        <p14:creationId xmlns:p14="http://schemas.microsoft.com/office/powerpoint/2010/main" val="3855076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Calibri" panose="020F0502020204030204" pitchFamily="34" charset="0"/>
              </a:rPr>
              <a:t>Game over, right? Why would we need a coder? The Power Platform has allowed non-coders to create an awesome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saw, the UI looks great</a:t>
            </a:r>
            <a:r>
              <a:rPr lang="en-GB" b="0" i="0" dirty="0">
                <a:solidFill>
                  <a:srgbClr val="000000"/>
                </a:solidFill>
                <a:effectLst/>
                <a:latin typeface="Calibri" panose="020F0502020204030204" pitchFamily="34" charset="0"/>
              </a:rPr>
              <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104</a:t>
            </a:fld>
            <a:endParaRPr lang="en-GB"/>
          </a:p>
        </p:txBody>
      </p:sp>
    </p:spTree>
    <p:extLst>
      <p:ext uri="{BB962C8B-B14F-4D97-AF65-F5344CB8AC3E}">
        <p14:creationId xmlns:p14="http://schemas.microsoft.com/office/powerpoint/2010/main" val="2937938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you wouldn’t typically want a coder’s input for that…</a:t>
            </a:r>
          </a:p>
        </p:txBody>
      </p:sp>
      <p:sp>
        <p:nvSpPr>
          <p:cNvPr id="4" name="Slide Number Placeholder 3"/>
          <p:cNvSpPr>
            <a:spLocks noGrp="1"/>
          </p:cNvSpPr>
          <p:nvPr>
            <p:ph type="sldNum" sz="quarter" idx="5"/>
          </p:nvPr>
        </p:nvSpPr>
        <p:spPr/>
        <p:txBody>
          <a:bodyPr/>
          <a:lstStyle/>
          <a:p>
            <a:fld id="{3539EA59-DDB1-4B40-88AC-D6CF564CF2FF}" type="slidenum">
              <a:rPr lang="en-GB" smtClean="0"/>
              <a:t>105</a:t>
            </a:fld>
            <a:endParaRPr lang="en-GB"/>
          </a:p>
        </p:txBody>
      </p:sp>
    </p:spTree>
    <p:extLst>
      <p:ext uri="{BB962C8B-B14F-4D97-AF65-F5344CB8AC3E}">
        <p14:creationId xmlns:p14="http://schemas.microsoft.com/office/powerpoint/2010/main" val="1930526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data access and the Power BI reporting has been taken care of too.</a:t>
            </a:r>
          </a:p>
          <a:p>
            <a:r>
              <a:rPr lang="en-GB" dirty="0"/>
              <a:t>So, how can I help?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Well, one thing a coder can help with is: Making things interactive and reusable.</a:t>
            </a:r>
          </a:p>
        </p:txBody>
      </p:sp>
      <p:sp>
        <p:nvSpPr>
          <p:cNvPr id="4" name="Slide Number Placeholder 3"/>
          <p:cNvSpPr>
            <a:spLocks noGrp="1"/>
          </p:cNvSpPr>
          <p:nvPr>
            <p:ph type="sldNum" sz="quarter" idx="5"/>
          </p:nvPr>
        </p:nvSpPr>
        <p:spPr/>
        <p:txBody>
          <a:bodyPr/>
          <a:lstStyle/>
          <a:p>
            <a:fld id="{3539EA59-DDB1-4B40-88AC-D6CF564CF2FF}" type="slidenum">
              <a:rPr lang="en-GB" smtClean="0"/>
              <a:t>106</a:t>
            </a:fld>
            <a:endParaRPr lang="en-GB"/>
          </a:p>
        </p:txBody>
      </p:sp>
    </p:spTree>
    <p:extLst>
      <p:ext uri="{BB962C8B-B14F-4D97-AF65-F5344CB8AC3E}">
        <p14:creationId xmlns:p14="http://schemas.microsoft.com/office/powerpoint/2010/main" val="215028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Nick Seagrave</a:t>
            </a:r>
            <a:r>
              <a:rPr lang="en-GB" dirty="0"/>
              <a:t> on </a:t>
            </a:r>
            <a:r>
              <a:rPr lang="en-GB" dirty="0" err="1">
                <a:hlinkClick r:id="rId4"/>
              </a:rPr>
              <a:t>Unsplash</a:t>
            </a:r>
            <a:r>
              <a:rPr lang="en-GB" dirty="0"/>
              <a:t> </a:t>
            </a:r>
          </a:p>
          <a:p>
            <a:r>
              <a:rPr lang="en-GB" dirty="0"/>
              <a:t>This project has been a journey</a:t>
            </a:r>
          </a:p>
        </p:txBody>
      </p:sp>
      <p:sp>
        <p:nvSpPr>
          <p:cNvPr id="4" name="Slide Number Placeholder 3"/>
          <p:cNvSpPr>
            <a:spLocks noGrp="1"/>
          </p:cNvSpPr>
          <p:nvPr>
            <p:ph type="sldNum" sz="quarter" idx="5"/>
          </p:nvPr>
        </p:nvSpPr>
        <p:spPr/>
        <p:txBody>
          <a:bodyPr/>
          <a:lstStyle/>
          <a:p>
            <a:fld id="{3539EA59-DDB1-4B40-88AC-D6CF564CF2FF}" type="slidenum">
              <a:rPr lang="en-GB" smtClean="0"/>
              <a:t>18</a:t>
            </a:fld>
            <a:endParaRPr lang="en-GB"/>
          </a:p>
        </p:txBody>
      </p:sp>
    </p:spTree>
    <p:extLst>
      <p:ext uri="{BB962C8B-B14F-4D97-AF65-F5344CB8AC3E}">
        <p14:creationId xmlns:p14="http://schemas.microsoft.com/office/powerpoint/2010/main" val="3214164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The original plan was to have a main screen like this containing buttons for each of the 48 contiguous states of the US.</a:t>
            </a:r>
          </a:p>
          <a:p>
            <a:pPr algn="l" fontAlgn="base"/>
            <a:r>
              <a:rPr lang="en-GB" b="0" i="0" dirty="0">
                <a:solidFill>
                  <a:srgbClr val="000000"/>
                </a:solidFill>
                <a:effectLst/>
                <a:latin typeface="Segoe UI" panose="020B0502040204020203" pitchFamily="34" charset="0"/>
              </a:rPr>
              <a:t>Btw this screenshot is of the latest version of the app showing just Stage 3 which is only 8 states - but originally the plan was to show </a:t>
            </a:r>
            <a:r>
              <a:rPr lang="en-GB" b="0" i="0" u="sng" dirty="0">
                <a:solidFill>
                  <a:srgbClr val="000000"/>
                </a:solidFill>
                <a:effectLst/>
                <a:latin typeface="Segoe UI" panose="020B0502040204020203" pitchFamily="34" charset="0"/>
              </a:rPr>
              <a:t>all</a:t>
            </a:r>
            <a:r>
              <a:rPr lang="en-GB" b="0" i="0" dirty="0">
                <a:solidFill>
                  <a:srgbClr val="000000"/>
                </a:solidFill>
                <a:effectLst/>
                <a:latin typeface="Segoe UI" panose="020B0502040204020203" pitchFamily="34" charset="0"/>
              </a:rPr>
              <a:t> states together.</a:t>
            </a:r>
          </a:p>
          <a:p>
            <a:pPr marL="0" marR="0" lvl="0" indent="0" algn="l" defTabSz="914400" rtl="0" eaLnBrk="1" fontAlgn="base" latinLnBrk="0" hangingPunct="1">
              <a:lnSpc>
                <a:spcPct val="100000"/>
              </a:lnSpc>
              <a:spcBef>
                <a:spcPts val="0"/>
              </a:spcBef>
              <a:spcAft>
                <a:spcPts val="0"/>
              </a:spcAft>
              <a:buClrTx/>
              <a:buSzTx/>
              <a:buFontTx/>
              <a:buNone/>
              <a:tabLst/>
              <a:defRPr/>
            </a:pPr>
            <a:r>
              <a:rPr lang="en-GB" b="0" i="0" dirty="0">
                <a:solidFill>
                  <a:srgbClr val="000000"/>
                </a:solidFill>
                <a:effectLst/>
                <a:latin typeface="Segoe UI" panose="020B0502040204020203" pitchFamily="34" charset="0"/>
              </a:rPr>
              <a:t>When clicking one of the state buttons, the postcard screen for that state would be shown, filling the screen.</a:t>
            </a:r>
          </a:p>
        </p:txBody>
      </p:sp>
      <p:sp>
        <p:nvSpPr>
          <p:cNvPr id="4" name="Slide Number Placeholder 3"/>
          <p:cNvSpPr>
            <a:spLocks noGrp="1"/>
          </p:cNvSpPr>
          <p:nvPr>
            <p:ph type="sldNum" sz="quarter" idx="5"/>
          </p:nvPr>
        </p:nvSpPr>
        <p:spPr/>
        <p:txBody>
          <a:bodyPr/>
          <a:lstStyle/>
          <a:p>
            <a:fld id="{3539EA59-DDB1-4B40-88AC-D6CF564CF2FF}" type="slidenum">
              <a:rPr lang="en-GB" smtClean="0"/>
              <a:t>107</a:t>
            </a:fld>
            <a:endParaRPr lang="en-GB"/>
          </a:p>
        </p:txBody>
      </p:sp>
    </p:spTree>
    <p:extLst>
      <p:ext uri="{BB962C8B-B14F-4D97-AF65-F5344CB8AC3E}">
        <p14:creationId xmlns:p14="http://schemas.microsoft.com/office/powerpoint/2010/main" val="35068522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Here’s Montana as an example. So far, so good, right?</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But, hang on, if we change the logic behind one button click, we have to change the logic behind </a:t>
            </a:r>
            <a:r>
              <a:rPr lang="en-GB" b="0" i="0" u="sng" dirty="0">
                <a:solidFill>
                  <a:srgbClr val="000000"/>
                </a:solidFill>
                <a:effectLst/>
                <a:latin typeface="Segoe UI" panose="020B0502040204020203" pitchFamily="34" charset="0"/>
              </a:rPr>
              <a:t>all</a:t>
            </a:r>
            <a:r>
              <a:rPr lang="en-GB" b="0" i="0" dirty="0">
                <a:solidFill>
                  <a:srgbClr val="000000"/>
                </a:solidFill>
                <a:effectLst/>
                <a:latin typeface="Segoe UI" panose="020B0502040204020203" pitchFamily="34" charset="0"/>
              </a:rPr>
              <a:t> 48 buttons!</a:t>
            </a:r>
          </a:p>
          <a:p>
            <a:pPr algn="l" fontAlgn="base"/>
            <a:r>
              <a:rPr lang="en-GB" b="0" i="0" dirty="0">
                <a:solidFill>
                  <a:srgbClr val="000000"/>
                </a:solidFill>
                <a:effectLst/>
                <a:latin typeface="Segoe UI" panose="020B0502040204020203" pitchFamily="34" charset="0"/>
              </a:rPr>
              <a:t>Also, if we want to change the button format like the size, image, text, etc then, again, we have to change all 48 buttons!</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That’s obviously very cumbersome so we needed a way to make this more reusable.</a:t>
            </a:r>
          </a:p>
        </p:txBody>
      </p:sp>
      <p:sp>
        <p:nvSpPr>
          <p:cNvPr id="4" name="Slide Number Placeholder 3"/>
          <p:cNvSpPr>
            <a:spLocks noGrp="1"/>
          </p:cNvSpPr>
          <p:nvPr>
            <p:ph type="sldNum" sz="quarter" idx="5"/>
          </p:nvPr>
        </p:nvSpPr>
        <p:spPr/>
        <p:txBody>
          <a:bodyPr/>
          <a:lstStyle/>
          <a:p>
            <a:fld id="{3539EA59-DDB1-4B40-88AC-D6CF564CF2FF}" type="slidenum">
              <a:rPr lang="en-GB" smtClean="0"/>
              <a:t>108</a:t>
            </a:fld>
            <a:endParaRPr lang="en-GB"/>
          </a:p>
        </p:txBody>
      </p:sp>
    </p:spTree>
    <p:extLst>
      <p:ext uri="{BB962C8B-B14F-4D97-AF65-F5344CB8AC3E}">
        <p14:creationId xmlns:p14="http://schemas.microsoft.com/office/powerpoint/2010/main" val="3273637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b="0" i="0" dirty="0">
                <a:solidFill>
                  <a:srgbClr val="000000"/>
                </a:solidFill>
                <a:effectLst/>
                <a:latin typeface="Segoe UI" panose="020B0502040204020203" pitchFamily="34" charset="0"/>
              </a:rPr>
              <a:t>The solution we used was to use a Gallery control. This works like a Grid or </a:t>
            </a:r>
            <a:r>
              <a:rPr lang="en-GB" b="0" i="0" dirty="0" err="1">
                <a:solidFill>
                  <a:srgbClr val="000000"/>
                </a:solidFill>
                <a:effectLst/>
                <a:latin typeface="Segoe UI" panose="020B0502040204020203" pitchFamily="34" charset="0"/>
              </a:rPr>
              <a:t>ListView</a:t>
            </a:r>
            <a:r>
              <a:rPr lang="en-GB" b="0" i="0" dirty="0">
                <a:solidFill>
                  <a:srgbClr val="000000"/>
                </a:solidFill>
                <a:effectLst/>
                <a:latin typeface="Segoe UI" panose="020B0502040204020203" pitchFamily="34" charset="0"/>
              </a:rPr>
              <a:t> control where rows are repeated.</a:t>
            </a:r>
          </a:p>
          <a:p>
            <a:pPr algn="l" fontAlgn="base"/>
            <a:r>
              <a:rPr lang="en-GB" b="0" i="0" dirty="0">
                <a:solidFill>
                  <a:srgbClr val="000000"/>
                </a:solidFill>
                <a:effectLst/>
                <a:latin typeface="Segoe UI" panose="020B0502040204020203" pitchFamily="34" charset="0"/>
              </a:rPr>
              <a:t>This control was then connected to the database table containing all the state data.</a:t>
            </a:r>
          </a:p>
          <a:p>
            <a:pPr algn="l" fontAlgn="base"/>
            <a:r>
              <a:rPr lang="en-GB" b="0" i="0" dirty="0">
                <a:solidFill>
                  <a:srgbClr val="000000"/>
                </a:solidFill>
                <a:effectLst/>
                <a:latin typeface="Segoe UI" panose="020B0502040204020203" pitchFamily="34" charset="0"/>
              </a:rPr>
              <a:t>So, changing the gallery cell format then changed </a:t>
            </a:r>
            <a:r>
              <a:rPr lang="en-GB" b="0" i="0" u="sng" dirty="0">
                <a:solidFill>
                  <a:srgbClr val="000000"/>
                </a:solidFill>
                <a:effectLst/>
                <a:latin typeface="Segoe UI" panose="020B0502040204020203" pitchFamily="34" charset="0"/>
              </a:rPr>
              <a:t>all</a:t>
            </a:r>
            <a:r>
              <a:rPr lang="en-GB" b="0" i="0" dirty="0">
                <a:solidFill>
                  <a:srgbClr val="000000"/>
                </a:solidFill>
                <a:effectLst/>
                <a:latin typeface="Segoe UI" panose="020B0502040204020203" pitchFamily="34" charset="0"/>
              </a:rPr>
              <a:t> postcard buttons.</a:t>
            </a:r>
          </a:p>
          <a:p>
            <a:pPr algn="l" fontAlgn="base"/>
            <a:r>
              <a:rPr lang="en-GB" b="0" i="0" dirty="0">
                <a:solidFill>
                  <a:srgbClr val="000000"/>
                </a:solidFill>
                <a:effectLst/>
                <a:latin typeface="Segoe UI" panose="020B0502040204020203" pitchFamily="34" charset="0"/>
              </a:rPr>
              <a:t>Much more efficient!</a:t>
            </a:r>
          </a:p>
        </p:txBody>
      </p:sp>
      <p:sp>
        <p:nvSpPr>
          <p:cNvPr id="4" name="Slide Number Placeholder 3"/>
          <p:cNvSpPr>
            <a:spLocks noGrp="1"/>
          </p:cNvSpPr>
          <p:nvPr>
            <p:ph type="sldNum" sz="quarter" idx="5"/>
          </p:nvPr>
        </p:nvSpPr>
        <p:spPr/>
        <p:txBody>
          <a:bodyPr/>
          <a:lstStyle/>
          <a:p>
            <a:fld id="{3539EA59-DDB1-4B40-88AC-D6CF564CF2FF}" type="slidenum">
              <a:rPr lang="en-GB" smtClean="0"/>
              <a:t>109</a:t>
            </a:fld>
            <a:endParaRPr lang="en-GB"/>
          </a:p>
        </p:txBody>
      </p:sp>
    </p:spTree>
    <p:extLst>
      <p:ext uri="{BB962C8B-B14F-4D97-AF65-F5344CB8AC3E}">
        <p14:creationId xmlns:p14="http://schemas.microsoft.com/office/powerpoint/2010/main" val="3969920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Also, initially the app had two postcard screens for each of the 48 states: One for the front (on the left) + one for the back (on the right).</a:t>
            </a:r>
          </a:p>
          <a:p>
            <a:pPr algn="l" fontAlgn="base"/>
            <a:r>
              <a:rPr lang="en-GB" b="0" i="0" dirty="0">
                <a:solidFill>
                  <a:srgbClr val="000000"/>
                </a:solidFill>
                <a:effectLst/>
                <a:latin typeface="Segoe UI" panose="020B0502040204020203" pitchFamily="34" charset="0"/>
              </a:rPr>
              <a:t>So, New York Front, New York Back, California Front, California Back, etc, you get the point.</a:t>
            </a:r>
          </a:p>
          <a:p>
            <a:pPr algn="l" fontAlgn="base"/>
            <a:r>
              <a:rPr lang="en-GB" b="0" i="0" dirty="0">
                <a:solidFill>
                  <a:srgbClr val="000000"/>
                </a:solidFill>
                <a:effectLst/>
                <a:latin typeface="Segoe UI" panose="020B0502040204020203" pitchFamily="34" charset="0"/>
              </a:rPr>
              <a:t>So, 48 states front + back means 96 screens!</a:t>
            </a:r>
          </a:p>
        </p:txBody>
      </p:sp>
      <p:sp>
        <p:nvSpPr>
          <p:cNvPr id="4" name="Slide Number Placeholder 3"/>
          <p:cNvSpPr>
            <a:spLocks noGrp="1"/>
          </p:cNvSpPr>
          <p:nvPr>
            <p:ph type="sldNum" sz="quarter" idx="5"/>
          </p:nvPr>
        </p:nvSpPr>
        <p:spPr/>
        <p:txBody>
          <a:bodyPr/>
          <a:lstStyle/>
          <a:p>
            <a:fld id="{3539EA59-DDB1-4B40-88AC-D6CF564CF2FF}" type="slidenum">
              <a:rPr lang="en-GB" smtClean="0"/>
              <a:t>110</a:t>
            </a:fld>
            <a:endParaRPr lang="en-GB"/>
          </a:p>
        </p:txBody>
      </p:sp>
    </p:spTree>
    <p:extLst>
      <p:ext uri="{BB962C8B-B14F-4D97-AF65-F5344CB8AC3E}">
        <p14:creationId xmlns:p14="http://schemas.microsoft.com/office/powerpoint/2010/main" val="3040921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96!</a:t>
            </a:r>
          </a:p>
          <a:p>
            <a:pPr marL="0" marR="0" lvl="0" indent="0" algn="l" defTabSz="914400" rtl="0" eaLnBrk="1" fontAlgn="base" latinLnBrk="0" hangingPunct="1">
              <a:lnSpc>
                <a:spcPct val="100000"/>
              </a:lnSpc>
              <a:spcBef>
                <a:spcPts val="0"/>
              </a:spcBef>
              <a:spcAft>
                <a:spcPts val="0"/>
              </a:spcAft>
              <a:buClrTx/>
              <a:buSzTx/>
              <a:buFontTx/>
              <a:buNone/>
              <a:tabLst/>
              <a:defRPr/>
            </a:pPr>
            <a:r>
              <a:rPr lang="en-GB" b="0" i="0" dirty="0">
                <a:solidFill>
                  <a:srgbClr val="000000"/>
                </a:solidFill>
                <a:effectLst/>
                <a:latin typeface="Segoe UI" panose="020B0502040204020203" pitchFamily="34" charset="0"/>
              </a:rPr>
              <a:t>Again, we needed to make things more reusable.</a:t>
            </a:r>
          </a:p>
        </p:txBody>
      </p:sp>
      <p:sp>
        <p:nvSpPr>
          <p:cNvPr id="4" name="Slide Number Placeholder 3"/>
          <p:cNvSpPr>
            <a:spLocks noGrp="1"/>
          </p:cNvSpPr>
          <p:nvPr>
            <p:ph type="sldNum" sz="quarter" idx="5"/>
          </p:nvPr>
        </p:nvSpPr>
        <p:spPr/>
        <p:txBody>
          <a:bodyPr/>
          <a:lstStyle/>
          <a:p>
            <a:fld id="{3539EA59-DDB1-4B40-88AC-D6CF564CF2FF}" type="slidenum">
              <a:rPr lang="en-GB" smtClean="0"/>
              <a:t>111</a:t>
            </a:fld>
            <a:endParaRPr lang="en-GB"/>
          </a:p>
        </p:txBody>
      </p:sp>
    </p:spTree>
    <p:extLst>
      <p:ext uri="{BB962C8B-B14F-4D97-AF65-F5344CB8AC3E}">
        <p14:creationId xmlns:p14="http://schemas.microsoft.com/office/powerpoint/2010/main" val="30191448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So, to make life easier, I created a couple of reusable postcard template screens:</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A “Postcard Front” template screen (on the left) and swapped out the main image depending on the state selected.</a:t>
            </a:r>
          </a:p>
          <a:p>
            <a:pPr algn="l" fontAlgn="base"/>
            <a:r>
              <a:rPr lang="en-GB" b="0" i="0" dirty="0">
                <a:solidFill>
                  <a:srgbClr val="000000"/>
                </a:solidFill>
                <a:effectLst/>
                <a:latin typeface="Segoe UI" panose="020B0502040204020203" pitchFamily="34" charset="0"/>
              </a:rPr>
              <a:t>And a “Postcard Back” template screen (on the right) which has two smaller images on the left and a block of text on the right.</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Again, everything gets swapped out based on the state selected on the main screen.</a:t>
            </a:r>
          </a:p>
          <a:p>
            <a:pPr algn="l" fontAlgn="base"/>
            <a:r>
              <a:rPr lang="en-GB" b="0" i="0" dirty="0">
                <a:solidFill>
                  <a:srgbClr val="000000"/>
                </a:solidFill>
                <a:effectLst/>
                <a:latin typeface="Segoe UI" panose="020B0502040204020203" pitchFamily="34" charset="0"/>
              </a:rPr>
              <a:t>This is now also reusable and much more efficient.</a:t>
            </a:r>
          </a:p>
        </p:txBody>
      </p:sp>
      <p:sp>
        <p:nvSpPr>
          <p:cNvPr id="4" name="Slide Number Placeholder 3"/>
          <p:cNvSpPr>
            <a:spLocks noGrp="1"/>
          </p:cNvSpPr>
          <p:nvPr>
            <p:ph type="sldNum" sz="quarter" idx="5"/>
          </p:nvPr>
        </p:nvSpPr>
        <p:spPr/>
        <p:txBody>
          <a:bodyPr/>
          <a:lstStyle/>
          <a:p>
            <a:fld id="{3539EA59-DDB1-4B40-88AC-D6CF564CF2FF}" type="slidenum">
              <a:rPr lang="en-GB" smtClean="0"/>
              <a:t>112</a:t>
            </a:fld>
            <a:endParaRPr lang="en-GB"/>
          </a:p>
        </p:txBody>
      </p:sp>
    </p:spTree>
    <p:extLst>
      <p:ext uri="{BB962C8B-B14F-4D97-AF65-F5344CB8AC3E}">
        <p14:creationId xmlns:p14="http://schemas.microsoft.com/office/powerpoint/2010/main" val="2874364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Another key feature was to have three modes for each postcard button on the main screen:</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 Locked (on the left): a static envelope image.</a:t>
            </a: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 Unlocked (in the centre): an animated envelope image.</a:t>
            </a:r>
          </a:p>
          <a:p>
            <a:pPr marL="0" indent="0" algn="l">
              <a:spcBef>
                <a:spcPts val="0"/>
              </a:spcBef>
              <a:spcAft>
                <a:spcPts val="800"/>
              </a:spcAft>
              <a:buFontTx/>
              <a:buNone/>
            </a:pPr>
            <a:r>
              <a:rPr lang="en-GB" b="0" i="0" dirty="0">
                <a:solidFill>
                  <a:srgbClr val="000000"/>
                </a:solidFill>
                <a:effectLst/>
                <a:latin typeface="Segoe UI" panose="020B0502040204020203" pitchFamily="34" charset="0"/>
              </a:rPr>
              <a:t>- And opened (on the right): a postcard thumbnail image.</a:t>
            </a:r>
          </a:p>
          <a:p>
            <a:pPr marL="0" indent="0" algn="l">
              <a:spcBef>
                <a:spcPts val="0"/>
              </a:spcBef>
              <a:spcAft>
                <a:spcPts val="800"/>
              </a:spcAft>
              <a:buFontTx/>
              <a:buNone/>
            </a:pPr>
            <a:endParaRPr lang="en-GB" b="0" i="0" dirty="0">
              <a:solidFill>
                <a:srgbClr val="000000"/>
              </a:solidFill>
              <a:effectLst/>
              <a:latin typeface="Segoe UI" panose="020B0502040204020203" pitchFamily="34" charset="0"/>
            </a:endParaRPr>
          </a:p>
          <a:p>
            <a:pPr marL="0" indent="0" algn="l">
              <a:spcBef>
                <a:spcPts val="0"/>
              </a:spcBef>
              <a:spcAft>
                <a:spcPts val="800"/>
              </a:spcAft>
              <a:buFontTx/>
              <a:buNone/>
            </a:pPr>
            <a:r>
              <a:rPr lang="en-GB" b="0" i="0" dirty="0">
                <a:solidFill>
                  <a:srgbClr val="000000"/>
                </a:solidFill>
                <a:effectLst/>
                <a:latin typeface="Segoe UI" panose="020B0502040204020203" pitchFamily="34" charset="0"/>
              </a:rPr>
              <a:t>So we needed logic to reflect these modes.</a:t>
            </a:r>
          </a:p>
        </p:txBody>
      </p:sp>
      <p:sp>
        <p:nvSpPr>
          <p:cNvPr id="4" name="Slide Number Placeholder 3"/>
          <p:cNvSpPr>
            <a:spLocks noGrp="1"/>
          </p:cNvSpPr>
          <p:nvPr>
            <p:ph type="sldNum" sz="quarter" idx="5"/>
          </p:nvPr>
        </p:nvSpPr>
        <p:spPr/>
        <p:txBody>
          <a:bodyPr/>
          <a:lstStyle/>
          <a:p>
            <a:fld id="{3539EA59-DDB1-4B40-88AC-D6CF564CF2FF}" type="slidenum">
              <a:rPr lang="en-GB" smtClean="0"/>
              <a:t>113</a:t>
            </a:fld>
            <a:endParaRPr lang="en-GB"/>
          </a:p>
        </p:txBody>
      </p:sp>
    </p:spTree>
    <p:extLst>
      <p:ext uri="{BB962C8B-B14F-4D97-AF65-F5344CB8AC3E}">
        <p14:creationId xmlns:p14="http://schemas.microsoft.com/office/powerpoint/2010/main" val="3776629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To achieve this, code was placed on the gallery cell to show the appropriate image.</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So, if the state distance – in this case, Montana – was further than our Strava-recorded distance, then the postcard would be "locked“ because we’ve not yet reached the state.</a:t>
            </a:r>
          </a:p>
          <a:p>
            <a:pPr algn="l" fontAlgn="base"/>
            <a:r>
              <a:rPr lang="en-GB" b="0" i="0" dirty="0">
                <a:solidFill>
                  <a:srgbClr val="000000"/>
                </a:solidFill>
                <a:effectLst/>
                <a:latin typeface="Segoe UI" panose="020B0502040204020203" pitchFamily="34" charset="0"/>
              </a:rPr>
              <a:t>However, if a state has been reached, that postcard button is “unlocked” and showing the animated envelope image.</a:t>
            </a:r>
          </a:p>
          <a:p>
            <a:pPr algn="l" fontAlgn="base"/>
            <a:r>
              <a:rPr lang="en-GB" b="0" i="0" dirty="0">
                <a:solidFill>
                  <a:srgbClr val="000000"/>
                </a:solidFill>
                <a:effectLst/>
                <a:latin typeface="Segoe UI" panose="020B0502040204020203" pitchFamily="34" charset="0"/>
              </a:rPr>
              <a:t>And if we then open a state’s postcard, the state’s thumbnail image is shown.</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Also, when a postcard is opened, that action is stored in the database for that user.</a:t>
            </a:r>
          </a:p>
          <a:p>
            <a:pPr algn="l" fontAlgn="base"/>
            <a:r>
              <a:rPr lang="en-GB" b="0" i="0" dirty="0">
                <a:solidFill>
                  <a:srgbClr val="000000"/>
                </a:solidFill>
                <a:effectLst/>
                <a:latin typeface="Segoe UI" panose="020B0502040204020203" pitchFamily="34" charset="0"/>
              </a:rPr>
              <a:t>That means the postcard button will now show a postcard thumbnail image on the main screen going forward.</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Having this user data stored centrally in the database means that the postcard thumbnail image will show on any device running the app.</a:t>
            </a:r>
          </a:p>
          <a:p>
            <a:pPr algn="l" fontAlgn="base"/>
            <a:r>
              <a:rPr lang="en-GB" b="0" i="0" dirty="0">
                <a:solidFill>
                  <a:srgbClr val="000000"/>
                </a:solidFill>
                <a:effectLst/>
                <a:latin typeface="Segoe UI" panose="020B0502040204020203" pitchFamily="34" charset="0"/>
              </a:rPr>
              <a:t>That’ll give the user a consistent experience no matter where they access the app from.</a:t>
            </a:r>
          </a:p>
        </p:txBody>
      </p:sp>
      <p:sp>
        <p:nvSpPr>
          <p:cNvPr id="4" name="Slide Number Placeholder 3"/>
          <p:cNvSpPr>
            <a:spLocks noGrp="1"/>
          </p:cNvSpPr>
          <p:nvPr>
            <p:ph type="sldNum" sz="quarter" idx="5"/>
          </p:nvPr>
        </p:nvSpPr>
        <p:spPr/>
        <p:txBody>
          <a:bodyPr/>
          <a:lstStyle/>
          <a:p>
            <a:fld id="{3539EA59-DDB1-4B40-88AC-D6CF564CF2FF}" type="slidenum">
              <a:rPr lang="en-GB" smtClean="0"/>
              <a:t>114</a:t>
            </a:fld>
            <a:endParaRPr lang="en-GB"/>
          </a:p>
        </p:txBody>
      </p:sp>
    </p:spTree>
    <p:extLst>
      <p:ext uri="{BB962C8B-B14F-4D97-AF65-F5344CB8AC3E}">
        <p14:creationId xmlns:p14="http://schemas.microsoft.com/office/powerpoint/2010/main" val="28685124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We also came up with other "nice touches“.</a:t>
            </a:r>
          </a:p>
          <a:p>
            <a:pPr algn="l" fontAlgn="base"/>
            <a:endParaRPr lang="en-GB" b="0" i="0" dirty="0">
              <a:solidFill>
                <a:srgbClr val="000000"/>
              </a:solidFill>
              <a:effectLst/>
              <a:latin typeface="Segoe UI" panose="020B0502040204020203" pitchFamily="34" charset="0"/>
            </a:endParaRP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One of them was developer “Test Features” to show information like total distance logged and debug options like being able to test </a:t>
            </a:r>
            <a:r>
              <a:rPr lang="en-GB" b="0" i="0" u="sng" dirty="0">
                <a:solidFill>
                  <a:srgbClr val="000000"/>
                </a:solidFill>
                <a:effectLst/>
                <a:latin typeface="Segoe UI" panose="020B0502040204020203" pitchFamily="34" charset="0"/>
              </a:rPr>
              <a:t>all</a:t>
            </a:r>
            <a:r>
              <a:rPr lang="en-GB" b="0" i="0" dirty="0">
                <a:solidFill>
                  <a:srgbClr val="000000"/>
                </a:solidFill>
                <a:effectLst/>
                <a:latin typeface="Segoe UI" panose="020B0502040204020203" pitchFamily="34" charset="0"/>
              </a:rPr>
              <a:t> postcards.</a:t>
            </a: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This was added for the development team only (so, Darren, Rob, and myself) so we could test the app.</a:t>
            </a: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We implemented this by showing these “Test Features” controls for specific users only.</a:t>
            </a:r>
          </a:p>
        </p:txBody>
      </p:sp>
      <p:sp>
        <p:nvSpPr>
          <p:cNvPr id="4" name="Slide Number Placeholder 3"/>
          <p:cNvSpPr>
            <a:spLocks noGrp="1"/>
          </p:cNvSpPr>
          <p:nvPr>
            <p:ph type="sldNum" sz="quarter" idx="5"/>
          </p:nvPr>
        </p:nvSpPr>
        <p:spPr/>
        <p:txBody>
          <a:bodyPr/>
          <a:lstStyle/>
          <a:p>
            <a:fld id="{3539EA59-DDB1-4B40-88AC-D6CF564CF2FF}" type="slidenum">
              <a:rPr lang="en-GB" smtClean="0"/>
              <a:t>115</a:t>
            </a:fld>
            <a:endParaRPr lang="en-GB"/>
          </a:p>
        </p:txBody>
      </p:sp>
    </p:spTree>
    <p:extLst>
      <p:ext uri="{BB962C8B-B14F-4D97-AF65-F5344CB8AC3E}">
        <p14:creationId xmlns:p14="http://schemas.microsoft.com/office/powerpoint/2010/main" val="3554908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And finally, setting button text to specify the most-recent state unlocked.</a:t>
            </a: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This was done by using a formula based on the total distance logged, which is shown at the bottom there.</a:t>
            </a: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Again, the code itself isn’t important, this is more about how it works from a high level.</a:t>
            </a:r>
          </a:p>
          <a:p>
            <a:pPr algn="l">
              <a:spcBef>
                <a:spcPts val="0"/>
              </a:spcBef>
              <a:spcAft>
                <a:spcPts val="800"/>
              </a:spcAft>
              <a:buFont typeface="Arial" panose="020B0604020202020204" pitchFamily="34" charset="0"/>
              <a:buNone/>
            </a:pPr>
            <a:endParaRPr lang="en-GB" b="0" i="0" dirty="0">
              <a:solidFill>
                <a:srgbClr val="000000"/>
              </a:solidFill>
              <a:effectLst/>
              <a:latin typeface="Segoe UI" panose="020B0502040204020203" pitchFamily="34" charset="0"/>
            </a:endParaRPr>
          </a:p>
          <a:p>
            <a:pPr algn="l">
              <a:spcBef>
                <a:spcPts val="0"/>
              </a:spcBef>
              <a:spcAft>
                <a:spcPts val="800"/>
              </a:spcAft>
              <a:buFont typeface="Arial" panose="020B0604020202020204" pitchFamily="34" charset="0"/>
              <a:buNone/>
            </a:pPr>
            <a:r>
              <a:rPr lang="en-GB" b="0" i="0" dirty="0">
                <a:solidFill>
                  <a:srgbClr val="000000"/>
                </a:solidFill>
                <a:effectLst/>
                <a:latin typeface="Segoe UI" panose="020B0502040204020203" pitchFamily="34" charset="0"/>
              </a:rPr>
              <a:t>There were other useful features under the bonnet too such as using concurrency when retrieving data for good performance, and things like reusable methods to avoid duplication of effort throughout the app.</a:t>
            </a:r>
          </a:p>
        </p:txBody>
      </p:sp>
      <p:sp>
        <p:nvSpPr>
          <p:cNvPr id="4" name="Slide Number Placeholder 3"/>
          <p:cNvSpPr>
            <a:spLocks noGrp="1"/>
          </p:cNvSpPr>
          <p:nvPr>
            <p:ph type="sldNum" sz="quarter" idx="5"/>
          </p:nvPr>
        </p:nvSpPr>
        <p:spPr/>
        <p:txBody>
          <a:bodyPr/>
          <a:lstStyle/>
          <a:p>
            <a:fld id="{3539EA59-DDB1-4B40-88AC-D6CF564CF2FF}" type="slidenum">
              <a:rPr lang="en-GB" smtClean="0"/>
              <a:t>116</a:t>
            </a:fld>
            <a:endParaRPr lang="en-GB"/>
          </a:p>
        </p:txBody>
      </p:sp>
    </p:spTree>
    <p:extLst>
      <p:ext uri="{BB962C8B-B14F-4D97-AF65-F5344CB8AC3E}">
        <p14:creationId xmlns:p14="http://schemas.microsoft.com/office/powerpoint/2010/main" val="80116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Glenn Carstens-Peters</a:t>
            </a:r>
            <a:r>
              <a:rPr lang="en-GB" dirty="0"/>
              <a:t> on </a:t>
            </a:r>
            <a:r>
              <a:rPr lang="en-GB" dirty="0" err="1">
                <a:hlinkClick r:id="rId4"/>
              </a:rPr>
              <a:t>Unsplash</a:t>
            </a:r>
            <a:r>
              <a:rPr lang="en-GB" dirty="0"/>
              <a:t> </a:t>
            </a:r>
          </a:p>
          <a:p>
            <a:r>
              <a:rPr lang="en-GB" dirty="0"/>
              <a:t>So what are we going to talk about?</a:t>
            </a:r>
          </a:p>
        </p:txBody>
      </p:sp>
      <p:sp>
        <p:nvSpPr>
          <p:cNvPr id="4" name="Slide Number Placeholder 3"/>
          <p:cNvSpPr>
            <a:spLocks noGrp="1"/>
          </p:cNvSpPr>
          <p:nvPr>
            <p:ph type="sldNum" sz="quarter" idx="5"/>
          </p:nvPr>
        </p:nvSpPr>
        <p:spPr/>
        <p:txBody>
          <a:bodyPr/>
          <a:lstStyle/>
          <a:p>
            <a:fld id="{3539EA59-DDB1-4B40-88AC-D6CF564CF2FF}" type="slidenum">
              <a:rPr lang="en-GB" smtClean="0"/>
              <a:t>19</a:t>
            </a:fld>
            <a:endParaRPr lang="en-GB"/>
          </a:p>
        </p:txBody>
      </p:sp>
    </p:spTree>
    <p:extLst>
      <p:ext uri="{BB962C8B-B14F-4D97-AF65-F5344CB8AC3E}">
        <p14:creationId xmlns:p14="http://schemas.microsoft.com/office/powerpoint/2010/main" val="42790345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000000"/>
                </a:solidFill>
                <a:effectLst/>
                <a:latin typeface="Segoe UI" panose="020B0502040204020203" pitchFamily="34" charset="0"/>
              </a:rPr>
              <a:t>So, in summary, most of the Power App development that I did was to make it interactive and keep the app working as dynamically and reusable as possible.</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This meant that Darren in Marketing could work on the app more efficiently and not have to worry about things like writing code or managing data access.</a:t>
            </a:r>
          </a:p>
          <a:p>
            <a:pPr algn="l" fontAlgn="base"/>
            <a:r>
              <a:rPr lang="en-GB" b="0" i="0" dirty="0">
                <a:solidFill>
                  <a:srgbClr val="000000"/>
                </a:solidFill>
                <a:effectLst/>
                <a:latin typeface="Segoe UI" panose="020B0502040204020203" pitchFamily="34" charset="0"/>
              </a:rPr>
              <a:t>Darren could then concentrate on important things like the user experience, layout </a:t>
            </a:r>
            <a:r>
              <a:rPr lang="en-GB" b="0" i="0">
                <a:solidFill>
                  <a:srgbClr val="000000"/>
                </a:solidFill>
                <a:effectLst/>
                <a:latin typeface="Segoe UI" panose="020B0502040204020203" pitchFamily="34" charset="0"/>
              </a:rPr>
              <a:t>and these awesome </a:t>
            </a:r>
            <a:r>
              <a:rPr lang="en-GB" b="0" i="0" dirty="0">
                <a:solidFill>
                  <a:srgbClr val="000000"/>
                </a:solidFill>
                <a:effectLst/>
                <a:latin typeface="Segoe UI" panose="020B0502040204020203" pitchFamily="34" charset="0"/>
              </a:rPr>
              <a:t>graphics.</a:t>
            </a:r>
          </a:p>
          <a:p>
            <a:pPr algn="l" fontAlgn="base"/>
            <a:endParaRPr lang="en-GB" b="0" i="0" dirty="0">
              <a:solidFill>
                <a:srgbClr val="000000"/>
              </a:solidFill>
              <a:effectLst/>
              <a:latin typeface="Segoe UI" panose="020B0502040204020203" pitchFamily="34" charset="0"/>
            </a:endParaRPr>
          </a:p>
          <a:p>
            <a:pPr algn="l" fontAlgn="base"/>
            <a:r>
              <a:rPr lang="en-GB" b="0" i="0" dirty="0">
                <a:solidFill>
                  <a:srgbClr val="000000"/>
                </a:solidFill>
                <a:effectLst/>
                <a:latin typeface="Segoe UI" panose="020B0502040204020203" pitchFamily="34" charset="0"/>
              </a:rPr>
              <a:t>Rob, back to you.</a:t>
            </a:r>
          </a:p>
        </p:txBody>
      </p:sp>
      <p:sp>
        <p:nvSpPr>
          <p:cNvPr id="4" name="Slide Number Placeholder 3"/>
          <p:cNvSpPr>
            <a:spLocks noGrp="1"/>
          </p:cNvSpPr>
          <p:nvPr>
            <p:ph type="sldNum" sz="quarter" idx="5"/>
          </p:nvPr>
        </p:nvSpPr>
        <p:spPr/>
        <p:txBody>
          <a:bodyPr/>
          <a:lstStyle/>
          <a:p>
            <a:fld id="{3539EA59-DDB1-4B40-88AC-D6CF564CF2FF}" type="slidenum">
              <a:rPr lang="en-GB" smtClean="0"/>
              <a:t>117</a:t>
            </a:fld>
            <a:endParaRPr lang="en-GB"/>
          </a:p>
        </p:txBody>
      </p:sp>
    </p:spTree>
    <p:extLst>
      <p:ext uri="{BB962C8B-B14F-4D97-AF65-F5344CB8AC3E}">
        <p14:creationId xmlns:p14="http://schemas.microsoft.com/office/powerpoint/2010/main" val="3140405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Darren did let me say that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119</a:t>
            </a:fld>
            <a:endParaRPr lang="en-GB"/>
          </a:p>
        </p:txBody>
      </p:sp>
    </p:spTree>
    <p:extLst>
      <p:ext uri="{BB962C8B-B14F-4D97-AF65-F5344CB8AC3E}">
        <p14:creationId xmlns:p14="http://schemas.microsoft.com/office/powerpoint/2010/main" val="3384229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Randy </a:t>
            </a:r>
            <a:r>
              <a:rPr lang="en-US" dirty="0" err="1">
                <a:hlinkClick r:id="rId3"/>
              </a:rPr>
              <a:t>Tarampi</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120</a:t>
            </a:fld>
            <a:endParaRPr lang="en-GB"/>
          </a:p>
        </p:txBody>
      </p:sp>
    </p:spTree>
    <p:extLst>
      <p:ext uri="{BB962C8B-B14F-4D97-AF65-F5344CB8AC3E}">
        <p14:creationId xmlns:p14="http://schemas.microsoft.com/office/powerpoint/2010/main" val="891226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Hitesh Choudhary</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122</a:t>
            </a:fld>
            <a:endParaRPr lang="en-GB"/>
          </a:p>
        </p:txBody>
      </p:sp>
    </p:spTree>
    <p:extLst>
      <p:ext uri="{BB962C8B-B14F-4D97-AF65-F5344CB8AC3E}">
        <p14:creationId xmlns:p14="http://schemas.microsoft.com/office/powerpoint/2010/main" val="37736934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Darren did let me say that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123</a:t>
            </a:fld>
            <a:endParaRPr lang="en-GB"/>
          </a:p>
        </p:txBody>
      </p:sp>
    </p:spTree>
    <p:extLst>
      <p:ext uri="{BB962C8B-B14F-4D97-AF65-F5344CB8AC3E}">
        <p14:creationId xmlns:p14="http://schemas.microsoft.com/office/powerpoint/2010/main" val="3953404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Matt Ridley</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124</a:t>
            </a:fld>
            <a:endParaRPr lang="en-GB"/>
          </a:p>
        </p:txBody>
      </p:sp>
    </p:spTree>
    <p:extLst>
      <p:ext uri="{BB962C8B-B14F-4D97-AF65-F5344CB8AC3E}">
        <p14:creationId xmlns:p14="http://schemas.microsoft.com/office/powerpoint/2010/main" val="3308048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solution?</a:t>
            </a:r>
          </a:p>
        </p:txBody>
      </p:sp>
      <p:sp>
        <p:nvSpPr>
          <p:cNvPr id="4" name="Slide Number Placeholder 3"/>
          <p:cNvSpPr>
            <a:spLocks noGrp="1"/>
          </p:cNvSpPr>
          <p:nvPr>
            <p:ph type="sldNum" sz="quarter" idx="5"/>
          </p:nvPr>
        </p:nvSpPr>
        <p:spPr/>
        <p:txBody>
          <a:bodyPr/>
          <a:lstStyle/>
          <a:p>
            <a:fld id="{3539EA59-DDB1-4B40-88AC-D6CF564CF2FF}" type="slidenum">
              <a:rPr lang="en-GB" smtClean="0"/>
              <a:t>126</a:t>
            </a:fld>
            <a:endParaRPr lang="en-GB"/>
          </a:p>
        </p:txBody>
      </p:sp>
    </p:spTree>
    <p:extLst>
      <p:ext uri="{BB962C8B-B14F-4D97-AF65-F5344CB8AC3E}">
        <p14:creationId xmlns:p14="http://schemas.microsoft.com/office/powerpoint/2010/main" val="14577266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david</a:t>
            </a:r>
            <a:r>
              <a:rPr lang="en-US" dirty="0">
                <a:hlinkClick r:id="rId3"/>
              </a:rPr>
              <a:t> Griffiths</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130</a:t>
            </a:fld>
            <a:endParaRPr lang="en-GB"/>
          </a:p>
        </p:txBody>
      </p:sp>
    </p:spTree>
    <p:extLst>
      <p:ext uri="{BB962C8B-B14F-4D97-AF65-F5344CB8AC3E}">
        <p14:creationId xmlns:p14="http://schemas.microsoft.com/office/powerpoint/2010/main" val="8545809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PlusJakartaSans"/>
              </a:rPr>
              <a:t>Photo by Monica Silvestre: https://www.pexels.com/photo/brown-broom-and-white-plastic-bucket-3562689/</a:t>
            </a:r>
          </a:p>
          <a:p>
            <a:r>
              <a:rPr lang="en-GB" b="0" i="0" dirty="0">
                <a:solidFill>
                  <a:srgbClr val="000000"/>
                </a:solidFill>
                <a:effectLst/>
                <a:latin typeface="PlusJakartaSans"/>
              </a:rPr>
              <a:t>Still not finished yet!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131</a:t>
            </a:fld>
            <a:endParaRPr lang="en-GB"/>
          </a:p>
        </p:txBody>
      </p:sp>
    </p:spTree>
    <p:extLst>
      <p:ext uri="{BB962C8B-B14F-4D97-AF65-F5344CB8AC3E}">
        <p14:creationId xmlns:p14="http://schemas.microsoft.com/office/powerpoint/2010/main" val="23290700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Robert manually refreshed the </a:t>
            </a:r>
            <a:r>
              <a:rPr lang="en-GB" dirty="0" err="1"/>
              <a:t>DataFlow</a:t>
            </a:r>
            <a:r>
              <a:rPr lang="en-GB" dirty="0"/>
              <a:t> and Datasets each day</a:t>
            </a:r>
          </a:p>
        </p:txBody>
      </p:sp>
      <p:sp>
        <p:nvSpPr>
          <p:cNvPr id="4" name="Slide Number Placeholder 3"/>
          <p:cNvSpPr>
            <a:spLocks noGrp="1"/>
          </p:cNvSpPr>
          <p:nvPr>
            <p:ph type="sldNum" sz="quarter" idx="5"/>
          </p:nvPr>
        </p:nvSpPr>
        <p:spPr/>
        <p:txBody>
          <a:bodyPr/>
          <a:lstStyle/>
          <a:p>
            <a:fld id="{3539EA59-DDB1-4B40-88AC-D6CF564CF2FF}" type="slidenum">
              <a:rPr lang="en-GB" smtClean="0"/>
              <a:t>133</a:t>
            </a:fld>
            <a:endParaRPr lang="en-GB"/>
          </a:p>
        </p:txBody>
      </p:sp>
    </p:spTree>
    <p:extLst>
      <p:ext uri="{BB962C8B-B14F-4D97-AF65-F5344CB8AC3E}">
        <p14:creationId xmlns:p14="http://schemas.microsoft.com/office/powerpoint/2010/main" val="371022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20</a:t>
            </a:fld>
            <a:endParaRPr lang="en-GB"/>
          </a:p>
        </p:txBody>
      </p:sp>
    </p:spTree>
    <p:extLst>
      <p:ext uri="{BB962C8B-B14F-4D97-AF65-F5344CB8AC3E}">
        <p14:creationId xmlns:p14="http://schemas.microsoft.com/office/powerpoint/2010/main" val="27382989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Matthew Henry</a:t>
            </a:r>
            <a:r>
              <a:rPr lang="en-US" dirty="0"/>
              <a:t> on </a:t>
            </a:r>
            <a:r>
              <a:rPr lang="en-US" dirty="0" err="1">
                <a:hlinkClick r:id="rId4"/>
              </a:rPr>
              <a:t>Unsplash</a:t>
            </a:r>
            <a:r>
              <a:rPr lang="en-US" dirty="0"/>
              <a:t> </a:t>
            </a:r>
          </a:p>
          <a:p>
            <a:r>
              <a:rPr lang="en-US" dirty="0"/>
              <a:t>This was sad</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134</a:t>
            </a:fld>
            <a:endParaRPr lang="en-GB"/>
          </a:p>
        </p:txBody>
      </p:sp>
    </p:spTree>
    <p:extLst>
      <p:ext uri="{BB962C8B-B14F-4D97-AF65-F5344CB8AC3E}">
        <p14:creationId xmlns:p14="http://schemas.microsoft.com/office/powerpoint/2010/main" val="4223118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Sean Foster</a:t>
            </a:r>
            <a:r>
              <a:rPr lang="en-US" dirty="0"/>
              <a:t> on </a:t>
            </a:r>
            <a:r>
              <a:rPr lang="en-US" dirty="0" err="1">
                <a:hlinkClick r:id="rId4"/>
              </a:rPr>
              <a:t>Unsplash</a:t>
            </a:r>
            <a:r>
              <a:rPr lang="en-US" dirty="0"/>
              <a:t> </a:t>
            </a:r>
          </a:p>
          <a:p>
            <a:r>
              <a:rPr lang="en-GB" dirty="0"/>
              <a:t>We also might speak about some of the unexpected detours we encountered as we over came some challenges</a:t>
            </a:r>
          </a:p>
        </p:txBody>
      </p:sp>
      <p:sp>
        <p:nvSpPr>
          <p:cNvPr id="4" name="Slide Number Placeholder 3"/>
          <p:cNvSpPr>
            <a:spLocks noGrp="1"/>
          </p:cNvSpPr>
          <p:nvPr>
            <p:ph type="sldNum" sz="quarter" idx="5"/>
          </p:nvPr>
        </p:nvSpPr>
        <p:spPr/>
        <p:txBody>
          <a:bodyPr/>
          <a:lstStyle/>
          <a:p>
            <a:fld id="{3539EA59-DDB1-4B40-88AC-D6CF564CF2FF}" type="slidenum">
              <a:rPr lang="en-GB" smtClean="0"/>
              <a:t>135</a:t>
            </a:fld>
            <a:endParaRPr lang="en-GB"/>
          </a:p>
        </p:txBody>
      </p:sp>
    </p:spTree>
    <p:extLst>
      <p:ext uri="{BB962C8B-B14F-4D97-AF65-F5344CB8AC3E}">
        <p14:creationId xmlns:p14="http://schemas.microsoft.com/office/powerpoint/2010/main" val="3420469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Marcel Eberle</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3539EA59-DDB1-4B40-88AC-D6CF564CF2FF}" type="slidenum">
              <a:rPr lang="en-GB" smtClean="0"/>
              <a:t>137</a:t>
            </a:fld>
            <a:endParaRPr lang="en-GB"/>
          </a:p>
        </p:txBody>
      </p:sp>
    </p:spTree>
    <p:extLst>
      <p:ext uri="{BB962C8B-B14F-4D97-AF65-F5344CB8AC3E}">
        <p14:creationId xmlns:p14="http://schemas.microsoft.com/office/powerpoint/2010/main" val="761574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ADF send email so could be processed by </a:t>
            </a:r>
          </a:p>
        </p:txBody>
      </p:sp>
      <p:sp>
        <p:nvSpPr>
          <p:cNvPr id="4" name="Slide Number Placeholder 3"/>
          <p:cNvSpPr>
            <a:spLocks noGrp="1"/>
          </p:cNvSpPr>
          <p:nvPr>
            <p:ph type="sldNum" sz="quarter" idx="5"/>
          </p:nvPr>
        </p:nvSpPr>
        <p:spPr/>
        <p:txBody>
          <a:bodyPr/>
          <a:lstStyle/>
          <a:p>
            <a:fld id="{3539EA59-DDB1-4B40-88AC-D6CF564CF2FF}" type="slidenum">
              <a:rPr lang="en-GB" smtClean="0"/>
              <a:t>138</a:t>
            </a:fld>
            <a:endParaRPr lang="en-GB"/>
          </a:p>
        </p:txBody>
      </p:sp>
    </p:spTree>
    <p:extLst>
      <p:ext uri="{BB962C8B-B14F-4D97-AF65-F5344CB8AC3E}">
        <p14:creationId xmlns:p14="http://schemas.microsoft.com/office/powerpoint/2010/main" val="25607670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felt like this !</a:t>
            </a:r>
          </a:p>
        </p:txBody>
      </p:sp>
      <p:sp>
        <p:nvSpPr>
          <p:cNvPr id="4" name="Slide Number Placeholder 3"/>
          <p:cNvSpPr>
            <a:spLocks noGrp="1"/>
          </p:cNvSpPr>
          <p:nvPr>
            <p:ph type="sldNum" sz="quarter" idx="5"/>
          </p:nvPr>
        </p:nvSpPr>
        <p:spPr/>
        <p:txBody>
          <a:bodyPr/>
          <a:lstStyle/>
          <a:p>
            <a:fld id="{3539EA59-DDB1-4B40-88AC-D6CF564CF2FF}" type="slidenum">
              <a:rPr lang="en-GB" smtClean="0"/>
              <a:t>142</a:t>
            </a:fld>
            <a:endParaRPr lang="en-GB"/>
          </a:p>
        </p:txBody>
      </p:sp>
    </p:spTree>
    <p:extLst>
      <p:ext uri="{BB962C8B-B14F-4D97-AF65-F5344CB8AC3E}">
        <p14:creationId xmlns:p14="http://schemas.microsoft.com/office/powerpoint/2010/main" val="4087398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r>
              <a:rPr lang="en-GB" dirty="0"/>
              <a:t> </a:t>
            </a:r>
          </a:p>
          <a:p>
            <a:r>
              <a:rPr lang="en-GB" dirty="0"/>
              <a:t>Felt a little chaotic </a:t>
            </a:r>
          </a:p>
        </p:txBody>
      </p:sp>
      <p:sp>
        <p:nvSpPr>
          <p:cNvPr id="4" name="Slide Number Placeholder 3"/>
          <p:cNvSpPr>
            <a:spLocks noGrp="1"/>
          </p:cNvSpPr>
          <p:nvPr>
            <p:ph type="sldNum" sz="quarter" idx="5"/>
          </p:nvPr>
        </p:nvSpPr>
        <p:spPr/>
        <p:txBody>
          <a:bodyPr/>
          <a:lstStyle/>
          <a:p>
            <a:fld id="{3539EA59-DDB1-4B40-88AC-D6CF564CF2FF}" type="slidenum">
              <a:rPr lang="en-GB" smtClean="0"/>
              <a:t>143</a:t>
            </a:fld>
            <a:endParaRPr lang="en-GB"/>
          </a:p>
        </p:txBody>
      </p:sp>
    </p:spTree>
    <p:extLst>
      <p:ext uri="{BB962C8B-B14F-4D97-AF65-F5344CB8AC3E}">
        <p14:creationId xmlns:p14="http://schemas.microsoft.com/office/powerpoint/2010/main" val="28835105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todd</a:t>
            </a:r>
            <a:r>
              <a:rPr lang="en-GB" dirty="0">
                <a:hlinkClick r:id="rId3"/>
              </a:rPr>
              <a:t> </a:t>
            </a:r>
            <a:r>
              <a:rPr lang="en-GB" dirty="0" err="1">
                <a:hlinkClick r:id="rId3"/>
              </a:rPr>
              <a:t>kent</a:t>
            </a:r>
            <a:r>
              <a:rPr lang="en-GB" dirty="0"/>
              <a:t> on </a:t>
            </a:r>
            <a:r>
              <a:rPr lang="en-GB" dirty="0" err="1">
                <a:hlinkClick r:id="rId4"/>
              </a:rPr>
              <a:t>Unsplash</a:t>
            </a:r>
            <a:r>
              <a:rPr lang="en-GB" dirty="0"/>
              <a:t> </a:t>
            </a:r>
          </a:p>
          <a:p>
            <a:r>
              <a:rPr lang="en-GB" dirty="0"/>
              <a:t>Whilst it worked did feel messy</a:t>
            </a:r>
          </a:p>
        </p:txBody>
      </p:sp>
      <p:sp>
        <p:nvSpPr>
          <p:cNvPr id="4" name="Slide Number Placeholder 3"/>
          <p:cNvSpPr>
            <a:spLocks noGrp="1"/>
          </p:cNvSpPr>
          <p:nvPr>
            <p:ph type="sldNum" sz="quarter" idx="5"/>
          </p:nvPr>
        </p:nvSpPr>
        <p:spPr/>
        <p:txBody>
          <a:bodyPr/>
          <a:lstStyle/>
          <a:p>
            <a:fld id="{3539EA59-DDB1-4B40-88AC-D6CF564CF2FF}" type="slidenum">
              <a:rPr lang="en-GB" smtClean="0"/>
              <a:t>144</a:t>
            </a:fld>
            <a:endParaRPr lang="en-GB"/>
          </a:p>
        </p:txBody>
      </p:sp>
    </p:spTree>
    <p:extLst>
      <p:ext uri="{BB962C8B-B14F-4D97-AF65-F5344CB8AC3E}">
        <p14:creationId xmlns:p14="http://schemas.microsoft.com/office/powerpoint/2010/main" val="12191240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Waldemar Brandt</a:t>
            </a:r>
            <a:r>
              <a:rPr lang="en-GB" dirty="0"/>
              <a:t> on </a:t>
            </a:r>
            <a:r>
              <a:rPr lang="en-GB" dirty="0" err="1">
                <a:hlinkClick r:id="rId4"/>
              </a:rPr>
              <a:t>Unsplash</a:t>
            </a:r>
            <a:r>
              <a:rPr lang="en-GB" dirty="0"/>
              <a:t> </a:t>
            </a:r>
          </a:p>
        </p:txBody>
      </p:sp>
      <p:sp>
        <p:nvSpPr>
          <p:cNvPr id="4" name="Slide Number Placeholder 3"/>
          <p:cNvSpPr>
            <a:spLocks noGrp="1"/>
          </p:cNvSpPr>
          <p:nvPr>
            <p:ph type="sldNum" sz="quarter" idx="5"/>
          </p:nvPr>
        </p:nvSpPr>
        <p:spPr/>
        <p:txBody>
          <a:bodyPr/>
          <a:lstStyle/>
          <a:p>
            <a:fld id="{3539EA59-DDB1-4B40-88AC-D6CF564CF2FF}" type="slidenum">
              <a:rPr lang="en-GB" smtClean="0"/>
              <a:t>145</a:t>
            </a:fld>
            <a:endParaRPr lang="en-GB"/>
          </a:p>
        </p:txBody>
      </p:sp>
    </p:spTree>
    <p:extLst>
      <p:ext uri="{BB962C8B-B14F-4D97-AF65-F5344CB8AC3E}">
        <p14:creationId xmlns:p14="http://schemas.microsoft.com/office/powerpoint/2010/main" val="24049737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Sean Foster</a:t>
            </a:r>
            <a:r>
              <a:rPr lang="en-US" dirty="0"/>
              <a:t> on </a:t>
            </a:r>
            <a:r>
              <a:rPr lang="en-US" dirty="0" err="1">
                <a:hlinkClick r:id="rId4"/>
              </a:rPr>
              <a:t>Unsplash</a:t>
            </a:r>
            <a:r>
              <a:rPr lang="en-US" dirty="0"/>
              <a:t> </a:t>
            </a:r>
          </a:p>
          <a:p>
            <a:r>
              <a:rPr lang="en-GB" dirty="0"/>
              <a:t>We also might speak about some of the unexpected detours we encountered as we over came some challenges</a:t>
            </a:r>
          </a:p>
        </p:txBody>
      </p:sp>
      <p:sp>
        <p:nvSpPr>
          <p:cNvPr id="4" name="Slide Number Placeholder 3"/>
          <p:cNvSpPr>
            <a:spLocks noGrp="1"/>
          </p:cNvSpPr>
          <p:nvPr>
            <p:ph type="sldNum" sz="quarter" idx="5"/>
          </p:nvPr>
        </p:nvSpPr>
        <p:spPr/>
        <p:txBody>
          <a:bodyPr/>
          <a:lstStyle/>
          <a:p>
            <a:fld id="{3539EA59-DDB1-4B40-88AC-D6CF564CF2FF}" type="slidenum">
              <a:rPr lang="en-GB" smtClean="0"/>
              <a:t>146</a:t>
            </a:fld>
            <a:endParaRPr lang="en-GB"/>
          </a:p>
        </p:txBody>
      </p:sp>
    </p:spTree>
    <p:extLst>
      <p:ext uri="{BB962C8B-B14F-4D97-AF65-F5344CB8AC3E}">
        <p14:creationId xmlns:p14="http://schemas.microsoft.com/office/powerpoint/2010/main" val="21240086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Nicolas </a:t>
            </a:r>
            <a:r>
              <a:rPr lang="en-GB" dirty="0" err="1">
                <a:hlinkClick r:id="rId3"/>
              </a:rPr>
              <a:t>Houdayer</a:t>
            </a:r>
            <a:r>
              <a:rPr lang="en-GB" dirty="0"/>
              <a:t> on </a:t>
            </a:r>
            <a:r>
              <a:rPr lang="en-GB" dirty="0" err="1">
                <a:hlinkClick r:id="rId4"/>
              </a:rPr>
              <a:t>Unsplash</a:t>
            </a:r>
            <a:r>
              <a:rPr lang="en-GB" dirty="0"/>
              <a:t> </a:t>
            </a:r>
          </a:p>
          <a:p>
            <a:r>
              <a:rPr lang="en-GB" dirty="0"/>
              <a:t>One whilst day dreaming and looking a solution for a client noticed something about Azure Logic Apps</a:t>
            </a:r>
          </a:p>
        </p:txBody>
      </p:sp>
      <p:sp>
        <p:nvSpPr>
          <p:cNvPr id="4" name="Slide Number Placeholder 3"/>
          <p:cNvSpPr>
            <a:spLocks noGrp="1"/>
          </p:cNvSpPr>
          <p:nvPr>
            <p:ph type="sldNum" sz="quarter" idx="5"/>
          </p:nvPr>
        </p:nvSpPr>
        <p:spPr/>
        <p:txBody>
          <a:bodyPr/>
          <a:lstStyle/>
          <a:p>
            <a:fld id="{3539EA59-DDB1-4B40-88AC-D6CF564CF2FF}" type="slidenum">
              <a:rPr lang="en-GB" smtClean="0"/>
              <a:t>147</a:t>
            </a:fld>
            <a:endParaRPr lang="en-GB"/>
          </a:p>
        </p:txBody>
      </p:sp>
    </p:spTree>
    <p:extLst>
      <p:ext uri="{BB962C8B-B14F-4D97-AF65-F5344CB8AC3E}">
        <p14:creationId xmlns:p14="http://schemas.microsoft.com/office/powerpoint/2010/main" val="285688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Marvin Meyer</a:t>
            </a:r>
            <a:r>
              <a:rPr lang="en-GB" dirty="0"/>
              <a:t> on </a:t>
            </a:r>
            <a:r>
              <a:rPr lang="en-GB" dirty="0" err="1">
                <a:hlinkClick r:id="rId4"/>
              </a:rPr>
              <a:t>Unsplash</a:t>
            </a:r>
            <a:r>
              <a:rPr lang="en-GB" dirty="0"/>
              <a:t> </a:t>
            </a:r>
          </a:p>
          <a:p>
            <a:r>
              <a:rPr lang="en-GB" dirty="0"/>
              <a:t>What we have told is build by a team of people not one person</a:t>
            </a:r>
          </a:p>
          <a:p>
            <a:r>
              <a:rPr lang="en-GB" dirty="0"/>
              <a:t>Also a number of different technologies</a:t>
            </a:r>
          </a:p>
        </p:txBody>
      </p:sp>
      <p:sp>
        <p:nvSpPr>
          <p:cNvPr id="4" name="Slide Number Placeholder 3"/>
          <p:cNvSpPr>
            <a:spLocks noGrp="1"/>
          </p:cNvSpPr>
          <p:nvPr>
            <p:ph type="sldNum" sz="quarter" idx="5"/>
          </p:nvPr>
        </p:nvSpPr>
        <p:spPr/>
        <p:txBody>
          <a:bodyPr/>
          <a:lstStyle/>
          <a:p>
            <a:fld id="{3539EA59-DDB1-4B40-88AC-D6CF564CF2FF}" type="slidenum">
              <a:rPr lang="en-GB" smtClean="0"/>
              <a:t>25</a:t>
            </a:fld>
            <a:endParaRPr lang="en-GB"/>
          </a:p>
        </p:txBody>
      </p:sp>
    </p:spTree>
    <p:extLst>
      <p:ext uri="{BB962C8B-B14F-4D97-AF65-F5344CB8AC3E}">
        <p14:creationId xmlns:p14="http://schemas.microsoft.com/office/powerpoint/2010/main" val="19941319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 know its not Power Apps in ADF</a:t>
            </a:r>
          </a:p>
        </p:txBody>
      </p:sp>
      <p:sp>
        <p:nvSpPr>
          <p:cNvPr id="4" name="Slide Number Placeholder 3"/>
          <p:cNvSpPr>
            <a:spLocks noGrp="1"/>
          </p:cNvSpPr>
          <p:nvPr>
            <p:ph type="sldNum" sz="quarter" idx="5"/>
          </p:nvPr>
        </p:nvSpPr>
        <p:spPr/>
        <p:txBody>
          <a:bodyPr/>
          <a:lstStyle/>
          <a:p>
            <a:fld id="{3539EA59-DDB1-4B40-88AC-D6CF564CF2FF}" type="slidenum">
              <a:rPr lang="en-GB" smtClean="0"/>
              <a:t>149</a:t>
            </a:fld>
            <a:endParaRPr lang="en-GB"/>
          </a:p>
        </p:txBody>
      </p:sp>
    </p:spTree>
    <p:extLst>
      <p:ext uri="{BB962C8B-B14F-4D97-AF65-F5344CB8AC3E}">
        <p14:creationId xmlns:p14="http://schemas.microsoft.com/office/powerpoint/2010/main" val="2366483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step in the ADF pipeline was to send an email (organ</a:t>
            </a:r>
          </a:p>
        </p:txBody>
      </p:sp>
      <p:sp>
        <p:nvSpPr>
          <p:cNvPr id="4" name="Slide Number Placeholder 3"/>
          <p:cNvSpPr>
            <a:spLocks noGrp="1"/>
          </p:cNvSpPr>
          <p:nvPr>
            <p:ph type="sldNum" sz="quarter" idx="5"/>
          </p:nvPr>
        </p:nvSpPr>
        <p:spPr/>
        <p:txBody>
          <a:bodyPr/>
          <a:lstStyle/>
          <a:p>
            <a:fld id="{3539EA59-DDB1-4B40-88AC-D6CF564CF2FF}" type="slidenum">
              <a:rPr lang="en-GB" smtClean="0"/>
              <a:t>150</a:t>
            </a:fld>
            <a:endParaRPr lang="en-GB"/>
          </a:p>
        </p:txBody>
      </p:sp>
    </p:spTree>
    <p:extLst>
      <p:ext uri="{BB962C8B-B14F-4D97-AF65-F5344CB8AC3E}">
        <p14:creationId xmlns:p14="http://schemas.microsoft.com/office/powerpoint/2010/main" val="5949608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r>
              <a:rPr lang="fi-FI" dirty="0"/>
              <a:t> </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153</a:t>
            </a:fld>
            <a:endParaRPr lang="en-GB"/>
          </a:p>
        </p:txBody>
      </p:sp>
    </p:spTree>
    <p:extLst>
      <p:ext uri="{BB962C8B-B14F-4D97-AF65-F5344CB8AC3E}">
        <p14:creationId xmlns:p14="http://schemas.microsoft.com/office/powerpoint/2010/main" val="40040168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Jozsef</a:t>
            </a:r>
            <a:r>
              <a:rPr lang="en-GB" dirty="0">
                <a:hlinkClick r:id="rId3"/>
              </a:rPr>
              <a:t> </a:t>
            </a:r>
            <a:r>
              <a:rPr lang="en-GB" dirty="0" err="1">
                <a:hlinkClick r:id="rId3"/>
              </a:rPr>
              <a:t>Hocza</a:t>
            </a:r>
            <a:r>
              <a:rPr lang="en-GB" dirty="0"/>
              <a:t> on </a:t>
            </a:r>
            <a:r>
              <a:rPr lang="en-GB" dirty="0" err="1">
                <a:hlinkClick r:id="rId4"/>
              </a:rPr>
              <a:t>Unsplash</a:t>
            </a:r>
            <a:r>
              <a:rPr lang="en-GB" dirty="0"/>
              <a:t> </a:t>
            </a:r>
          </a:p>
          <a:p>
            <a:r>
              <a:rPr lang="en-GB" dirty="0"/>
              <a:t>What are the key </a:t>
            </a:r>
          </a:p>
        </p:txBody>
      </p:sp>
      <p:sp>
        <p:nvSpPr>
          <p:cNvPr id="4" name="Slide Number Placeholder 3"/>
          <p:cNvSpPr>
            <a:spLocks noGrp="1"/>
          </p:cNvSpPr>
          <p:nvPr>
            <p:ph type="sldNum" sz="quarter" idx="5"/>
          </p:nvPr>
        </p:nvSpPr>
        <p:spPr/>
        <p:txBody>
          <a:bodyPr/>
          <a:lstStyle/>
          <a:p>
            <a:fld id="{3539EA59-DDB1-4B40-88AC-D6CF564CF2FF}" type="slidenum">
              <a:rPr lang="en-GB" smtClean="0"/>
              <a:t>154</a:t>
            </a:fld>
            <a:endParaRPr lang="en-GB"/>
          </a:p>
        </p:txBody>
      </p:sp>
    </p:spTree>
    <p:extLst>
      <p:ext uri="{BB962C8B-B14F-4D97-AF65-F5344CB8AC3E}">
        <p14:creationId xmlns:p14="http://schemas.microsoft.com/office/powerpoint/2010/main" val="25267315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Clem </a:t>
            </a:r>
            <a:r>
              <a:rPr lang="en-GB" dirty="0" err="1">
                <a:hlinkClick r:id="rId3"/>
              </a:rPr>
              <a:t>Onojeghuo</a:t>
            </a:r>
            <a:r>
              <a:rPr lang="en-GB" dirty="0"/>
              <a:t> on </a:t>
            </a:r>
            <a:r>
              <a:rPr lang="en-GB" dirty="0" err="1">
                <a:hlinkClick r:id="rId4"/>
              </a:rPr>
              <a:t>Unsplash</a:t>
            </a:r>
            <a:r>
              <a:rPr lang="en-GB" dirty="0"/>
              <a:t> </a:t>
            </a:r>
          </a:p>
          <a:p>
            <a:r>
              <a:rPr lang="en-GB" dirty="0"/>
              <a:t>What at the key takeaways?</a:t>
            </a:r>
          </a:p>
        </p:txBody>
      </p:sp>
      <p:sp>
        <p:nvSpPr>
          <p:cNvPr id="4" name="Slide Number Placeholder 3"/>
          <p:cNvSpPr>
            <a:spLocks noGrp="1"/>
          </p:cNvSpPr>
          <p:nvPr>
            <p:ph type="sldNum" sz="quarter" idx="5"/>
          </p:nvPr>
        </p:nvSpPr>
        <p:spPr/>
        <p:txBody>
          <a:bodyPr/>
          <a:lstStyle/>
          <a:p>
            <a:fld id="{3539EA59-DDB1-4B40-88AC-D6CF564CF2FF}" type="slidenum">
              <a:rPr lang="en-GB" smtClean="0"/>
              <a:t>155</a:t>
            </a:fld>
            <a:endParaRPr lang="en-GB"/>
          </a:p>
        </p:txBody>
      </p:sp>
    </p:spTree>
    <p:extLst>
      <p:ext uri="{BB962C8B-B14F-4D97-AF65-F5344CB8AC3E}">
        <p14:creationId xmlns:p14="http://schemas.microsoft.com/office/powerpoint/2010/main" val="13527858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156</a:t>
            </a:fld>
            <a:endParaRPr lang="en-GB"/>
          </a:p>
        </p:txBody>
      </p:sp>
    </p:spTree>
    <p:extLst>
      <p:ext uri="{BB962C8B-B14F-4D97-AF65-F5344CB8AC3E}">
        <p14:creationId xmlns:p14="http://schemas.microsoft.com/office/powerpoint/2010/main" val="3009142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Nathan Dumlao</a:t>
            </a:r>
            <a:r>
              <a:rPr lang="en-US" dirty="0"/>
              <a:t> on </a:t>
            </a:r>
            <a:r>
              <a:rPr lang="en-US" dirty="0" err="1">
                <a:hlinkClick r:id="rId4"/>
              </a:rPr>
              <a:t>Unsplash</a:t>
            </a:r>
            <a:r>
              <a:rPr lang="en-US" dirty="0"/>
              <a:t> </a:t>
            </a:r>
          </a:p>
          <a:p>
            <a:r>
              <a:rPr lang="en-US" dirty="0"/>
              <a:t>Ask for help if you do not know ask</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157</a:t>
            </a:fld>
            <a:endParaRPr lang="en-GB"/>
          </a:p>
        </p:txBody>
      </p:sp>
    </p:spTree>
    <p:extLst>
      <p:ext uri="{BB962C8B-B14F-4D97-AF65-F5344CB8AC3E}">
        <p14:creationId xmlns:p14="http://schemas.microsoft.com/office/powerpoint/2010/main" val="17079851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Brett Jordan</a:t>
            </a:r>
            <a:r>
              <a:rPr lang="en-US" dirty="0"/>
              <a:t> on </a:t>
            </a:r>
            <a:r>
              <a:rPr lang="en-US" dirty="0" err="1">
                <a:hlinkClick r:id="rId4"/>
              </a:rPr>
              <a:t>Unsplash</a:t>
            </a:r>
            <a:r>
              <a:rPr lang="en-US" dirty="0"/>
              <a:t> </a:t>
            </a:r>
          </a:p>
          <a:p>
            <a:r>
              <a:rPr lang="en-US" dirty="0"/>
              <a:t>Help others show them what you have done , share your knowledge</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158</a:t>
            </a:fld>
            <a:endParaRPr lang="en-GB"/>
          </a:p>
        </p:txBody>
      </p:sp>
    </p:spTree>
    <p:extLst>
      <p:ext uri="{BB962C8B-B14F-4D97-AF65-F5344CB8AC3E}">
        <p14:creationId xmlns:p14="http://schemas.microsoft.com/office/powerpoint/2010/main" val="1731764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FORTYTWO</a:t>
            </a:r>
            <a:r>
              <a:rPr lang="en-GB" dirty="0"/>
              <a:t> on </a:t>
            </a:r>
            <a:r>
              <a:rPr lang="en-GB" dirty="0" err="1">
                <a:hlinkClick r:id="rId4"/>
              </a:rPr>
              <a:t>Unsplash</a:t>
            </a:r>
            <a:r>
              <a:rPr lang="en-GB" dirty="0"/>
              <a:t> </a:t>
            </a:r>
          </a:p>
          <a:p>
            <a:r>
              <a:rPr lang="en-GB" dirty="0"/>
              <a:t>This project is like </a:t>
            </a:r>
            <a:r>
              <a:rPr lang="en-GB" dirty="0" err="1"/>
              <a:t>lego</a:t>
            </a:r>
            <a:r>
              <a:rPr lang="en-GB" dirty="0"/>
              <a:t> bricks we have taken small parts and combined them into one larger project</a:t>
            </a:r>
          </a:p>
        </p:txBody>
      </p:sp>
      <p:sp>
        <p:nvSpPr>
          <p:cNvPr id="4" name="Slide Number Placeholder 3"/>
          <p:cNvSpPr>
            <a:spLocks noGrp="1"/>
          </p:cNvSpPr>
          <p:nvPr>
            <p:ph type="sldNum" sz="quarter" idx="5"/>
          </p:nvPr>
        </p:nvSpPr>
        <p:spPr/>
        <p:txBody>
          <a:bodyPr/>
          <a:lstStyle/>
          <a:p>
            <a:fld id="{3539EA59-DDB1-4B40-88AC-D6CF564CF2FF}" type="slidenum">
              <a:rPr lang="en-GB" smtClean="0"/>
              <a:t>159</a:t>
            </a:fld>
            <a:endParaRPr lang="en-GB"/>
          </a:p>
        </p:txBody>
      </p:sp>
    </p:spTree>
    <p:extLst>
      <p:ext uri="{BB962C8B-B14F-4D97-AF65-F5344CB8AC3E}">
        <p14:creationId xmlns:p14="http://schemas.microsoft.com/office/powerpoint/2010/main" val="41823079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Phil Hearing</a:t>
            </a:r>
            <a:r>
              <a:rPr lang="en-GB" dirty="0"/>
              <a:t> on </a:t>
            </a:r>
            <a:r>
              <a:rPr lang="en-GB" dirty="0" err="1">
                <a:hlinkClick r:id="rId4"/>
              </a:rPr>
              <a:t>Unsplash</a:t>
            </a:r>
            <a:r>
              <a:rPr lang="en-GB" dirty="0"/>
              <a:t> </a:t>
            </a:r>
          </a:p>
          <a:p>
            <a:r>
              <a:rPr lang="en-GB" dirty="0"/>
              <a:t>To make something unique yes not everyone will like it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3539EA59-DDB1-4B40-88AC-D6CF564CF2FF}" type="slidenum">
              <a:rPr lang="en-GB" smtClean="0"/>
              <a:t>160</a:t>
            </a:fld>
            <a:endParaRPr lang="en-GB"/>
          </a:p>
        </p:txBody>
      </p:sp>
    </p:spTree>
    <p:extLst>
      <p:ext uri="{BB962C8B-B14F-4D97-AF65-F5344CB8AC3E}">
        <p14:creationId xmlns:p14="http://schemas.microsoft.com/office/powerpoint/2010/main" val="3734129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61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D2AE1D-3418-47FB-87AA-94F9804AC6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249" b="13744"/>
          <a:stretch/>
        </p:blipFill>
        <p:spPr>
          <a:xfrm>
            <a:off x="236274" y="0"/>
            <a:ext cx="11552110" cy="4703494"/>
          </a:xfrm>
          <a:prstGeom prst="rect">
            <a:avLst/>
          </a:prstGeom>
        </p:spPr>
      </p:pic>
      <p:sp>
        <p:nvSpPr>
          <p:cNvPr id="8" name="Arrow: Pentagon 7">
            <a:extLst>
              <a:ext uri="{FF2B5EF4-FFF2-40B4-BE49-F238E27FC236}">
                <a16:creationId xmlns:a16="http://schemas.microsoft.com/office/drawing/2014/main" id="{6B54CD9C-101D-4C66-B6B8-5CF6A51D73C0}"/>
              </a:ext>
            </a:extLst>
          </p:cNvPr>
          <p:cNvSpPr/>
          <p:nvPr userDrawn="1"/>
        </p:nvSpPr>
        <p:spPr>
          <a:xfrm rot="5400000">
            <a:off x="3487269" y="-3487270"/>
            <a:ext cx="5217459" cy="12192002"/>
          </a:xfrm>
          <a:prstGeom prst="homePlate">
            <a:avLst>
              <a:gd name="adj" fmla="val 23503"/>
            </a:avLst>
          </a:prstGeom>
          <a:solidFill>
            <a:schemeClr val="accent1">
              <a:alpha val="75000"/>
            </a:schemeClr>
          </a:solidFill>
          <a:ln cap="rnd">
            <a:noFill/>
            <a:beve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a:extLst>
              <a:ext uri="{FF2B5EF4-FFF2-40B4-BE49-F238E27FC236}">
                <a16:creationId xmlns:a16="http://schemas.microsoft.com/office/drawing/2014/main" id="{72C88E3F-5788-4BC9-8D8A-E9FE9F108D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98740" y="5479087"/>
            <a:ext cx="3994520" cy="1080000"/>
          </a:xfrm>
          <a:prstGeom prst="rect">
            <a:avLst/>
          </a:prstGeom>
        </p:spPr>
      </p:pic>
      <p:sp>
        <p:nvSpPr>
          <p:cNvPr id="5" name="Title 4">
            <a:extLst>
              <a:ext uri="{FF2B5EF4-FFF2-40B4-BE49-F238E27FC236}">
                <a16:creationId xmlns:a16="http://schemas.microsoft.com/office/drawing/2014/main" id="{F0C8EEC6-DFB8-43FD-B873-423630C227B2}"/>
              </a:ext>
            </a:extLst>
          </p:cNvPr>
          <p:cNvSpPr>
            <a:spLocks noGrp="1"/>
          </p:cNvSpPr>
          <p:nvPr>
            <p:ph type="title"/>
          </p:nvPr>
        </p:nvSpPr>
        <p:spPr>
          <a:xfrm>
            <a:off x="921306" y="2471939"/>
            <a:ext cx="10515600" cy="1325563"/>
          </a:xfrm>
          <a:prstGeom prst="rect">
            <a:avLst/>
          </a:prstGeom>
        </p:spPr>
        <p:txBody>
          <a:bodyPr anchor="ctr"/>
          <a:lstStyle>
            <a:lvl1pPr algn="ctr">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989976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9E1037-612E-25A9-5F2C-3CA3382ADFC1}"/>
              </a:ext>
            </a:extLst>
          </p:cNvPr>
          <p:cNvSpPr>
            <a:spLocks noGrp="1"/>
          </p:cNvSpPr>
          <p:nvPr>
            <p:ph type="title"/>
          </p:nvPr>
        </p:nvSpPr>
        <p:spPr>
          <a:xfrm>
            <a:off x="67733" y="59267"/>
            <a:ext cx="12048067" cy="891343"/>
          </a:xfrm>
          <a:prstGeom prst="rect">
            <a:avLst/>
          </a:prstGeom>
        </p:spPr>
        <p:txBody>
          <a:bodyPr vert="horz" lIns="91440" tIns="45720" rIns="91440" bIns="45720" rtlCol="0" anchor="ctr">
            <a:normAutofit/>
          </a:bodyPr>
          <a:lstStyle/>
          <a:p>
            <a:r>
              <a:rPr lang="en-US" dirty="0"/>
              <a:t>Click to edit Master title style</a:t>
            </a:r>
          </a:p>
        </p:txBody>
      </p:sp>
      <p:pic>
        <p:nvPicPr>
          <p:cNvPr id="8" name="Picture 7" descr="A picture containing text&#10;&#10;Description automatically generated">
            <a:extLst>
              <a:ext uri="{FF2B5EF4-FFF2-40B4-BE49-F238E27FC236}">
                <a16:creationId xmlns:a16="http://schemas.microsoft.com/office/drawing/2014/main" id="{7566D183-EA70-BA5E-0C86-48E5CEF320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09710" y="6096000"/>
            <a:ext cx="2259422" cy="891342"/>
          </a:xfrm>
          <a:prstGeom prst="rect">
            <a:avLst/>
          </a:prstGeom>
        </p:spPr>
      </p:pic>
    </p:spTree>
    <p:extLst>
      <p:ext uri="{BB962C8B-B14F-4D97-AF65-F5344CB8AC3E}">
        <p14:creationId xmlns:p14="http://schemas.microsoft.com/office/powerpoint/2010/main" val="234002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04/10/2022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04/10/2022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04/10/2022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04/10/2022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04/10/2022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04/10/2022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jpeg"/></Relationships>
</file>

<file path=ppt/slides/_rels/slide141.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svg"/></Relationships>
</file>

<file path=ppt/slides/_rels/slide1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jpe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5.png"/></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7.jpeg"/><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it.ly/3fpjn5V"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7.jpe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it.ly/3fpjn5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27.sv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svg"/></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svg"/></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34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E6C709-EBC5-75B6-2D63-776756E4F39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2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of Power Apps canvas">
            <a:extLst>
              <a:ext uri="{FF2B5EF4-FFF2-40B4-BE49-F238E27FC236}">
                <a16:creationId xmlns:a16="http://schemas.microsoft.com/office/drawing/2014/main" id="{1444CDBB-62A5-1525-145F-BD4BEAC1BA8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950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 Fx reverse search.">
            <a:extLst>
              <a:ext uri="{FF2B5EF4-FFF2-40B4-BE49-F238E27FC236}">
                <a16:creationId xmlns:a16="http://schemas.microsoft.com/office/drawing/2014/main" id="{A5F94035-692D-4D1C-2C5E-8F3BE803B7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140468"/>
            <a:ext cx="12192000" cy="457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702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wer apps with build business app view">
            <a:extLst>
              <a:ext uri="{FF2B5EF4-FFF2-40B4-BE49-F238E27FC236}">
                <a16:creationId xmlns:a16="http://schemas.microsoft.com/office/drawing/2014/main" id="{B2DBD5AF-0014-5783-7F14-EEB734FB003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908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57014B51-70A5-E0CF-1968-E16E93C0D7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27985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662EEB-6EAF-0E37-7F97-F7E6F844669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480" y="-49342"/>
            <a:ext cx="12290961" cy="695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96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 of the Best UX Design Fails We've Seen in Tech">
            <a:extLst>
              <a:ext uri="{FF2B5EF4-FFF2-40B4-BE49-F238E27FC236}">
                <a16:creationId xmlns:a16="http://schemas.microsoft.com/office/drawing/2014/main" id="{67BA9C3F-8EF8-F167-1A5E-2B698945F72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14321" y="0"/>
            <a:ext cx="51633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909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tificial Intelligence Loop GIF by xponentialdesign">
            <a:extLst>
              <a:ext uri="{FF2B5EF4-FFF2-40B4-BE49-F238E27FC236}">
                <a16:creationId xmlns:a16="http://schemas.microsoft.com/office/drawing/2014/main" id="{C191B8E7-6BB0-51F1-7B78-7C7F3F266D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4460" y="-5080"/>
            <a:ext cx="6863080" cy="686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698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48C30-AF63-4676-3C0F-1ED60B17E2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897"/>
            <a:ext cx="12192000" cy="6848206"/>
          </a:xfrm>
          <a:prstGeom prst="rect">
            <a:avLst/>
          </a:prstGeom>
        </p:spPr>
      </p:pic>
    </p:spTree>
    <p:extLst>
      <p:ext uri="{BB962C8B-B14F-4D97-AF65-F5344CB8AC3E}">
        <p14:creationId xmlns:p14="http://schemas.microsoft.com/office/powerpoint/2010/main" val="3828156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C39CA-F79C-0FFB-7A2E-BC2059679B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0440" y="-607"/>
            <a:ext cx="10231120" cy="6858607"/>
          </a:xfrm>
          <a:prstGeom prst="rect">
            <a:avLst/>
          </a:prstGeom>
        </p:spPr>
      </p:pic>
    </p:spTree>
    <p:extLst>
      <p:ext uri="{BB962C8B-B14F-4D97-AF65-F5344CB8AC3E}">
        <p14:creationId xmlns:p14="http://schemas.microsoft.com/office/powerpoint/2010/main" val="3412835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7FB7DC-005D-A90B-4B59-828A648236DC}"/>
              </a:ext>
            </a:extLst>
          </p:cNvPr>
          <p:cNvPicPr>
            <a:picLocks noChangeAspect="1"/>
          </p:cNvPicPr>
          <p:nvPr/>
        </p:nvPicPr>
        <p:blipFill>
          <a:blip r:embed="rId3"/>
          <a:stretch>
            <a:fillRect/>
          </a:stretch>
        </p:blipFill>
        <p:spPr>
          <a:xfrm>
            <a:off x="1683835" y="-14183"/>
            <a:ext cx="8806158" cy="6872183"/>
          </a:xfrm>
          <a:prstGeom prst="rect">
            <a:avLst/>
          </a:prstGeom>
        </p:spPr>
      </p:pic>
    </p:spTree>
    <p:extLst>
      <p:ext uri="{BB962C8B-B14F-4D97-AF65-F5344CB8AC3E}">
        <p14:creationId xmlns:p14="http://schemas.microsoft.com/office/powerpoint/2010/main" val="317455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503AD187-E164-F6D1-3E54-A045621617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6866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A4C0C-EF84-D5B0-DA8E-901A2D1C82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6819" y="1658742"/>
            <a:ext cx="5286092" cy="3540515"/>
          </a:xfrm>
          <a:prstGeom prst="rect">
            <a:avLst/>
          </a:prstGeom>
        </p:spPr>
      </p:pic>
      <p:pic>
        <p:nvPicPr>
          <p:cNvPr id="5" name="Picture 4">
            <a:extLst>
              <a:ext uri="{FF2B5EF4-FFF2-40B4-BE49-F238E27FC236}">
                <a16:creationId xmlns:a16="http://schemas.microsoft.com/office/drawing/2014/main" id="{613C39CA-F79C-0FFB-7A2E-BC2059679B4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9089" y="1658742"/>
            <a:ext cx="5286091" cy="3543622"/>
          </a:xfrm>
          <a:prstGeom prst="rect">
            <a:avLst/>
          </a:prstGeom>
        </p:spPr>
      </p:pic>
    </p:spTree>
    <p:extLst>
      <p:ext uri="{BB962C8B-B14F-4D97-AF65-F5344CB8AC3E}">
        <p14:creationId xmlns:p14="http://schemas.microsoft.com/office/powerpoint/2010/main" val="3299651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cked Oh No GIF by Yêu Lu">
            <a:extLst>
              <a:ext uri="{FF2B5EF4-FFF2-40B4-BE49-F238E27FC236}">
                <a16:creationId xmlns:a16="http://schemas.microsoft.com/office/drawing/2014/main" id="{1C576A2D-ABFC-8071-996F-FBAE829338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66797" y="-4494"/>
            <a:ext cx="7258407" cy="686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51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89B9C1-0168-C618-BCA4-38044B815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6819" y="1658742"/>
            <a:ext cx="5286092" cy="3540515"/>
          </a:xfrm>
          <a:prstGeom prst="rect">
            <a:avLst/>
          </a:prstGeom>
        </p:spPr>
      </p:pic>
      <p:pic>
        <p:nvPicPr>
          <p:cNvPr id="3" name="Picture 2">
            <a:extLst>
              <a:ext uri="{FF2B5EF4-FFF2-40B4-BE49-F238E27FC236}">
                <a16:creationId xmlns:a16="http://schemas.microsoft.com/office/drawing/2014/main" id="{6B3977AF-7DCC-02AF-A414-F264613CF3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9089" y="1658742"/>
            <a:ext cx="5286091" cy="3543622"/>
          </a:xfrm>
          <a:prstGeom prst="rect">
            <a:avLst/>
          </a:prstGeom>
        </p:spPr>
      </p:pic>
      <p:sp>
        <p:nvSpPr>
          <p:cNvPr id="4" name="Rectangle 3">
            <a:extLst>
              <a:ext uri="{FF2B5EF4-FFF2-40B4-BE49-F238E27FC236}">
                <a16:creationId xmlns:a16="http://schemas.microsoft.com/office/drawing/2014/main" id="{65A0876B-8816-249A-5E84-8F0EBCF8EC5E}"/>
              </a:ext>
            </a:extLst>
          </p:cNvPr>
          <p:cNvSpPr/>
          <p:nvPr/>
        </p:nvSpPr>
        <p:spPr>
          <a:xfrm>
            <a:off x="591015" y="1761892"/>
            <a:ext cx="5062652" cy="332306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ED6C323-32E2-A723-0CF4-9C5E1A55FE31}"/>
              </a:ext>
            </a:extLst>
          </p:cNvPr>
          <p:cNvSpPr/>
          <p:nvPr/>
        </p:nvSpPr>
        <p:spPr>
          <a:xfrm>
            <a:off x="6720675" y="3423423"/>
            <a:ext cx="2185226" cy="146081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ADBC21-54CC-5561-4C34-5AC48650CD12}"/>
              </a:ext>
            </a:extLst>
          </p:cNvPr>
          <p:cNvSpPr/>
          <p:nvPr/>
        </p:nvSpPr>
        <p:spPr>
          <a:xfrm>
            <a:off x="9099602" y="3531218"/>
            <a:ext cx="2419608" cy="135301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A122B5B-FDE0-6373-76F7-64AC796B9C6B}"/>
              </a:ext>
            </a:extLst>
          </p:cNvPr>
          <p:cNvSpPr/>
          <p:nvPr/>
        </p:nvSpPr>
        <p:spPr>
          <a:xfrm>
            <a:off x="6720675" y="1869687"/>
            <a:ext cx="2185226" cy="146081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B2FCF31-854E-77DC-09F4-06276E55FF69}"/>
              </a:ext>
            </a:extLst>
          </p:cNvPr>
          <p:cNvSpPr txBox="1"/>
          <p:nvPr/>
        </p:nvSpPr>
        <p:spPr>
          <a:xfrm>
            <a:off x="6627386" y="654205"/>
            <a:ext cx="2371803" cy="369332"/>
          </a:xfrm>
          <a:prstGeom prst="rect">
            <a:avLst/>
          </a:prstGeom>
          <a:noFill/>
        </p:spPr>
        <p:txBody>
          <a:bodyPr wrap="none" rtlCol="0">
            <a:spAutoFit/>
          </a:bodyPr>
          <a:lstStyle/>
          <a:p>
            <a:r>
              <a:rPr lang="en-GB" dirty="0"/>
              <a:t>PostcardFlippedImage1</a:t>
            </a:r>
          </a:p>
        </p:txBody>
      </p:sp>
      <p:sp>
        <p:nvSpPr>
          <p:cNvPr id="10" name="TextBox 9">
            <a:extLst>
              <a:ext uri="{FF2B5EF4-FFF2-40B4-BE49-F238E27FC236}">
                <a16:creationId xmlns:a16="http://schemas.microsoft.com/office/drawing/2014/main" id="{25BF0254-B010-9183-A20B-96466141F389}"/>
              </a:ext>
            </a:extLst>
          </p:cNvPr>
          <p:cNvSpPr txBox="1"/>
          <p:nvPr/>
        </p:nvSpPr>
        <p:spPr>
          <a:xfrm>
            <a:off x="2090633" y="654205"/>
            <a:ext cx="2063001" cy="369332"/>
          </a:xfrm>
          <a:prstGeom prst="rect">
            <a:avLst/>
          </a:prstGeom>
          <a:noFill/>
        </p:spPr>
        <p:txBody>
          <a:bodyPr wrap="none" rtlCol="0">
            <a:spAutoFit/>
          </a:bodyPr>
          <a:lstStyle/>
          <a:p>
            <a:r>
              <a:rPr lang="en-GB" dirty="0" err="1"/>
              <a:t>PostcardFrontImage</a:t>
            </a:r>
            <a:endParaRPr lang="en-GB" dirty="0"/>
          </a:p>
        </p:txBody>
      </p:sp>
      <p:sp>
        <p:nvSpPr>
          <p:cNvPr id="11" name="TextBox 10">
            <a:extLst>
              <a:ext uri="{FF2B5EF4-FFF2-40B4-BE49-F238E27FC236}">
                <a16:creationId xmlns:a16="http://schemas.microsoft.com/office/drawing/2014/main" id="{40094E8B-F9C6-BDF5-C70F-E51E071D2A11}"/>
              </a:ext>
            </a:extLst>
          </p:cNvPr>
          <p:cNvSpPr txBox="1"/>
          <p:nvPr/>
        </p:nvSpPr>
        <p:spPr>
          <a:xfrm>
            <a:off x="6627386" y="5866729"/>
            <a:ext cx="2371803" cy="369332"/>
          </a:xfrm>
          <a:prstGeom prst="rect">
            <a:avLst/>
          </a:prstGeom>
          <a:noFill/>
        </p:spPr>
        <p:txBody>
          <a:bodyPr wrap="none" rtlCol="0">
            <a:spAutoFit/>
          </a:bodyPr>
          <a:lstStyle/>
          <a:p>
            <a:r>
              <a:rPr lang="en-GB" dirty="0"/>
              <a:t>PostcardFlippedImage2</a:t>
            </a:r>
          </a:p>
        </p:txBody>
      </p:sp>
      <p:sp>
        <p:nvSpPr>
          <p:cNvPr id="12" name="TextBox 11">
            <a:extLst>
              <a:ext uri="{FF2B5EF4-FFF2-40B4-BE49-F238E27FC236}">
                <a16:creationId xmlns:a16="http://schemas.microsoft.com/office/drawing/2014/main" id="{A8E29CEE-3619-B9CC-17C2-9FD352C46782}"/>
              </a:ext>
            </a:extLst>
          </p:cNvPr>
          <p:cNvSpPr txBox="1"/>
          <p:nvPr/>
        </p:nvSpPr>
        <p:spPr>
          <a:xfrm>
            <a:off x="9252002" y="5866729"/>
            <a:ext cx="2060308" cy="369332"/>
          </a:xfrm>
          <a:prstGeom prst="rect">
            <a:avLst/>
          </a:prstGeom>
          <a:noFill/>
        </p:spPr>
        <p:txBody>
          <a:bodyPr wrap="none" rtlCol="0">
            <a:spAutoFit/>
          </a:bodyPr>
          <a:lstStyle/>
          <a:p>
            <a:r>
              <a:rPr lang="en-GB" dirty="0" err="1"/>
              <a:t>PostcardFlippedText</a:t>
            </a:r>
            <a:endParaRPr lang="en-GB" dirty="0"/>
          </a:p>
        </p:txBody>
      </p:sp>
      <p:cxnSp>
        <p:nvCxnSpPr>
          <p:cNvPr id="15" name="Straight Arrow Connector 14">
            <a:extLst>
              <a:ext uri="{FF2B5EF4-FFF2-40B4-BE49-F238E27FC236}">
                <a16:creationId xmlns:a16="http://schemas.microsoft.com/office/drawing/2014/main" id="{FFCFDF44-7354-9354-0059-945D6C684D1E}"/>
              </a:ext>
            </a:extLst>
          </p:cNvPr>
          <p:cNvCxnSpPr>
            <a:cxnSpLocks/>
            <a:endCxn id="4" idx="0"/>
          </p:cNvCxnSpPr>
          <p:nvPr/>
        </p:nvCxnSpPr>
        <p:spPr>
          <a:xfrm>
            <a:off x="3122132" y="1023537"/>
            <a:ext cx="209" cy="73835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8D9EF171-174D-9C47-8A98-4D48204DFE0E}"/>
              </a:ext>
            </a:extLst>
          </p:cNvPr>
          <p:cNvCxnSpPr>
            <a:cxnSpLocks/>
            <a:stCxn id="11" idx="0"/>
          </p:cNvCxnSpPr>
          <p:nvPr/>
        </p:nvCxnSpPr>
        <p:spPr>
          <a:xfrm flipH="1" flipV="1">
            <a:off x="7813287" y="4884234"/>
            <a:ext cx="1" cy="98249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D570515D-2BD8-9D66-8180-ADA1B91B7FA0}"/>
              </a:ext>
            </a:extLst>
          </p:cNvPr>
          <p:cNvCxnSpPr>
            <a:cxnSpLocks/>
            <a:endCxn id="8" idx="0"/>
          </p:cNvCxnSpPr>
          <p:nvPr/>
        </p:nvCxnSpPr>
        <p:spPr>
          <a:xfrm flipH="1">
            <a:off x="7813288" y="1039670"/>
            <a:ext cx="3557" cy="83001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BA12BBC7-0D03-4573-6CC6-B82B96A872FA}"/>
              </a:ext>
            </a:extLst>
          </p:cNvPr>
          <p:cNvCxnSpPr>
            <a:cxnSpLocks/>
          </p:cNvCxnSpPr>
          <p:nvPr/>
        </p:nvCxnSpPr>
        <p:spPr>
          <a:xfrm flipH="1" flipV="1">
            <a:off x="10282155" y="4884233"/>
            <a:ext cx="1" cy="98249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4480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D183C-65E8-AE33-8ED8-2A36D31EBD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7881" y="1802978"/>
            <a:ext cx="4183069" cy="3230221"/>
          </a:xfrm>
          <a:prstGeom prst="rect">
            <a:avLst/>
          </a:prstGeom>
        </p:spPr>
      </p:pic>
      <p:pic>
        <p:nvPicPr>
          <p:cNvPr id="6" name="Picture 5">
            <a:extLst>
              <a:ext uri="{FF2B5EF4-FFF2-40B4-BE49-F238E27FC236}">
                <a16:creationId xmlns:a16="http://schemas.microsoft.com/office/drawing/2014/main" id="{9DFB0DB5-5D02-BF7D-29EA-042D12A0DF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050" y="1802978"/>
            <a:ext cx="3788229" cy="3241132"/>
          </a:xfrm>
          <a:prstGeom prst="rect">
            <a:avLst/>
          </a:prstGeom>
        </p:spPr>
      </p:pic>
      <p:pic>
        <p:nvPicPr>
          <p:cNvPr id="8" name="Picture 7">
            <a:extLst>
              <a:ext uri="{FF2B5EF4-FFF2-40B4-BE49-F238E27FC236}">
                <a16:creationId xmlns:a16="http://schemas.microsoft.com/office/drawing/2014/main" id="{AE7AA3EC-AE30-C5D0-5E1F-3BD8D62229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95826" y="1808434"/>
            <a:ext cx="3805508" cy="3241132"/>
          </a:xfrm>
          <a:prstGeom prst="rect">
            <a:avLst/>
          </a:prstGeom>
        </p:spPr>
      </p:pic>
    </p:spTree>
    <p:extLst>
      <p:ext uri="{BB962C8B-B14F-4D97-AF65-F5344CB8AC3E}">
        <p14:creationId xmlns:p14="http://schemas.microsoft.com/office/powerpoint/2010/main" val="2532095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D05C2-0E7B-8DCC-1DBC-960A5B188B75}"/>
              </a:ext>
            </a:extLst>
          </p:cNvPr>
          <p:cNvSpPr txBox="1"/>
          <p:nvPr/>
        </p:nvSpPr>
        <p:spPr>
          <a:xfrm>
            <a:off x="247185" y="291536"/>
            <a:ext cx="11697629" cy="2862322"/>
          </a:xfrm>
          <a:prstGeom prst="rect">
            <a:avLst/>
          </a:prstGeom>
          <a:noFill/>
        </p:spPr>
        <p:txBody>
          <a:bodyPr wrap="square">
            <a:spAutoFit/>
          </a:bodyPr>
          <a:lstStyle/>
          <a:p>
            <a:r>
              <a:rPr lang="en-GB" dirty="0">
                <a:latin typeface="Consolas" panose="020B0609020204030204" pitchFamily="49" charset="0"/>
              </a:rPr>
              <a:t>If(</a:t>
            </a:r>
          </a:p>
          <a:p>
            <a:r>
              <a:rPr lang="en-GB" dirty="0">
                <a:latin typeface="Consolas" panose="020B0609020204030204" pitchFamily="49" charset="0"/>
              </a:rPr>
              <a:t>    Lower(Text(</a:t>
            </a:r>
            <a:r>
              <a:rPr lang="en-GB" dirty="0" err="1">
                <a:latin typeface="Consolas" panose="020B0609020204030204" pitchFamily="49" charset="0"/>
              </a:rPr>
              <a:t>LookUp</a:t>
            </a:r>
            <a:r>
              <a:rPr lang="en-GB" dirty="0">
                <a:latin typeface="Consolas" panose="020B0609020204030204" pitchFamily="49" charset="0"/>
              </a:rPr>
              <a:t>(</a:t>
            </a:r>
            <a:r>
              <a:rPr lang="en-GB" dirty="0" err="1">
                <a:latin typeface="Consolas" panose="020B0609020204030204" pitchFamily="49" charset="0"/>
              </a:rPr>
              <a:t>UserInfo</a:t>
            </a:r>
            <a:r>
              <a:rPr lang="en-GB" dirty="0">
                <a:latin typeface="Consolas" panose="020B0609020204030204" pitchFamily="49" charset="0"/>
              </a:rPr>
              <a:t>, </a:t>
            </a:r>
            <a:r>
              <a:rPr lang="en-GB" dirty="0" err="1">
                <a:latin typeface="Consolas" panose="020B0609020204030204" pitchFamily="49" charset="0"/>
              </a:rPr>
              <a:t>EmailAddressState</a:t>
            </a:r>
            <a:r>
              <a:rPr lang="en-GB" dirty="0">
                <a:latin typeface="Consolas" panose="020B0609020204030204" pitchFamily="49" charset="0"/>
              </a:rPr>
              <a:t> = User().Email &amp; "-" &amp; </a:t>
            </a:r>
            <a:r>
              <a:rPr lang="en-GB" dirty="0" err="1">
                <a:latin typeface="Consolas" panose="020B0609020204030204" pitchFamily="49" charset="0"/>
              </a:rPr>
              <a:t>ThisItem.State</a:t>
            </a:r>
            <a:r>
              <a:rPr lang="en-GB" dirty="0">
                <a:latin typeface="Consolas" panose="020B0609020204030204" pitchFamily="49" charset="0"/>
              </a:rPr>
              <a:t>, </a:t>
            </a:r>
            <a:r>
              <a:rPr lang="en-GB" dirty="0" err="1">
                <a:latin typeface="Consolas" panose="020B0609020204030204" pitchFamily="49" charset="0"/>
              </a:rPr>
              <a:t>PostcardOpened</a:t>
            </a:r>
            <a:r>
              <a:rPr lang="en-GB" dirty="0">
                <a:latin typeface="Consolas" panose="020B0609020204030204" pitchFamily="49" charset="0"/>
              </a:rPr>
              <a:t>))) = "true",</a:t>
            </a:r>
          </a:p>
          <a:p>
            <a:r>
              <a:rPr lang="en-GB" dirty="0">
                <a:latin typeface="Consolas" panose="020B0609020204030204" pitchFamily="49" charset="0"/>
              </a:rPr>
              <a:t>    "</a:t>
            </a:r>
            <a:r>
              <a:rPr lang="en-GB" dirty="0" err="1">
                <a:latin typeface="Consolas" panose="020B0609020204030204" pitchFamily="49" charset="0"/>
              </a:rPr>
              <a:t>appres</a:t>
            </a:r>
            <a:r>
              <a:rPr lang="en-GB" dirty="0">
                <a:latin typeface="Consolas" panose="020B0609020204030204" pitchFamily="49" charset="0"/>
              </a:rPr>
              <a:t>://resources/" &amp; Substitute(</a:t>
            </a:r>
            <a:r>
              <a:rPr lang="en-GB" dirty="0" err="1">
                <a:latin typeface="Consolas" panose="020B0609020204030204" pitchFamily="49" charset="0"/>
              </a:rPr>
              <a:t>ThisItem.State</a:t>
            </a:r>
            <a:r>
              <a:rPr lang="en-GB" dirty="0">
                <a:latin typeface="Consolas" panose="020B0609020204030204" pitchFamily="49" charset="0"/>
              </a:rPr>
              <a:t>, " ", "") &amp; "Front",</a:t>
            </a:r>
          </a:p>
          <a:p>
            <a:r>
              <a:rPr lang="en-GB" dirty="0">
                <a:latin typeface="Consolas" panose="020B0609020204030204" pitchFamily="49" charset="0"/>
              </a:rPr>
              <a:t>    If(</a:t>
            </a:r>
          </a:p>
          <a:p>
            <a:r>
              <a:rPr lang="en-GB" dirty="0">
                <a:latin typeface="Consolas" panose="020B0609020204030204" pitchFamily="49" charset="0"/>
              </a:rPr>
              <a:t>        </a:t>
            </a:r>
            <a:r>
              <a:rPr lang="en-GB" dirty="0" err="1">
                <a:latin typeface="Consolas" panose="020B0609020204030204" pitchFamily="49" charset="0"/>
              </a:rPr>
              <a:t>StravaTotalDistanceKm</a:t>
            </a:r>
            <a:r>
              <a:rPr lang="en-GB" dirty="0">
                <a:latin typeface="Consolas" panose="020B0609020204030204" pitchFamily="49" charset="0"/>
              </a:rPr>
              <a:t> &gt;= Value(</a:t>
            </a:r>
            <a:r>
              <a:rPr lang="en-GB" dirty="0" err="1">
                <a:latin typeface="Consolas" panose="020B0609020204030204" pitchFamily="49" charset="0"/>
              </a:rPr>
              <a:t>ThisItem.DistanceKm</a:t>
            </a:r>
            <a:r>
              <a:rPr lang="en-GB" dirty="0">
                <a:latin typeface="Consolas" panose="020B0609020204030204" pitchFamily="49" charset="0"/>
              </a:rPr>
              <a:t>),</a:t>
            </a:r>
          </a:p>
          <a:p>
            <a:r>
              <a:rPr lang="en-GB" dirty="0">
                <a:latin typeface="Consolas" panose="020B0609020204030204" pitchFamily="49" charset="0"/>
              </a:rPr>
              <a:t>        </a:t>
            </a:r>
            <a:r>
              <a:rPr lang="en-GB" dirty="0" err="1">
                <a:latin typeface="Consolas" panose="020B0609020204030204" pitchFamily="49" charset="0"/>
              </a:rPr>
              <a:t>EnvelopeLarge</a:t>
            </a:r>
            <a:r>
              <a:rPr lang="en-GB" dirty="0">
                <a:latin typeface="Consolas" panose="020B0609020204030204" pitchFamily="49" charset="0"/>
              </a:rPr>
              <a:t>,</a:t>
            </a:r>
          </a:p>
          <a:p>
            <a:r>
              <a:rPr lang="en-GB" dirty="0">
                <a:latin typeface="Consolas" panose="020B0609020204030204" pitchFamily="49" charset="0"/>
              </a:rPr>
              <a:t>        </a:t>
            </a:r>
            <a:r>
              <a:rPr lang="en-GB" dirty="0" err="1">
                <a:latin typeface="Consolas" panose="020B0609020204030204" pitchFamily="49" charset="0"/>
              </a:rPr>
              <a:t>EnvelopeStatic</a:t>
            </a:r>
            <a:endParaRPr lang="en-GB" dirty="0">
              <a:latin typeface="Consolas" panose="020B0609020204030204" pitchFamily="49" charset="0"/>
            </a:endParaRPr>
          </a:p>
          <a:p>
            <a:r>
              <a:rPr lang="en-GB" dirty="0">
                <a:latin typeface="Consolas" panose="020B0609020204030204" pitchFamily="49" charset="0"/>
              </a:rPr>
              <a:t>    )</a:t>
            </a:r>
          </a:p>
          <a:p>
            <a:r>
              <a:rPr lang="en-GB" dirty="0">
                <a:latin typeface="Consolas" panose="020B0609020204030204" pitchFamily="49" charset="0"/>
              </a:rPr>
              <a:t>)</a:t>
            </a:r>
          </a:p>
        </p:txBody>
      </p:sp>
      <p:pic>
        <p:nvPicPr>
          <p:cNvPr id="4" name="Picture 3">
            <a:extLst>
              <a:ext uri="{FF2B5EF4-FFF2-40B4-BE49-F238E27FC236}">
                <a16:creationId xmlns:a16="http://schemas.microsoft.com/office/drawing/2014/main" id="{836E909C-9269-F7F5-B049-07595B5B5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5579" y="3531420"/>
            <a:ext cx="4183069" cy="3230221"/>
          </a:xfrm>
          <a:prstGeom prst="rect">
            <a:avLst/>
          </a:prstGeom>
        </p:spPr>
      </p:pic>
      <p:pic>
        <p:nvPicPr>
          <p:cNvPr id="5" name="Picture 4">
            <a:extLst>
              <a:ext uri="{FF2B5EF4-FFF2-40B4-BE49-F238E27FC236}">
                <a16:creationId xmlns:a16="http://schemas.microsoft.com/office/drawing/2014/main" id="{34FC666E-AA64-493F-38A6-E61975532A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748" y="3531420"/>
            <a:ext cx="3788229" cy="3241132"/>
          </a:xfrm>
          <a:prstGeom prst="rect">
            <a:avLst/>
          </a:prstGeom>
        </p:spPr>
      </p:pic>
      <p:pic>
        <p:nvPicPr>
          <p:cNvPr id="6" name="Picture 5">
            <a:extLst>
              <a:ext uri="{FF2B5EF4-FFF2-40B4-BE49-F238E27FC236}">
                <a16:creationId xmlns:a16="http://schemas.microsoft.com/office/drawing/2014/main" id="{EA777FD0-CD9C-671B-5829-1E7F47B399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73524" y="3536876"/>
            <a:ext cx="3805508" cy="3241132"/>
          </a:xfrm>
          <a:prstGeom prst="rect">
            <a:avLst/>
          </a:prstGeom>
        </p:spPr>
      </p:pic>
      <p:cxnSp>
        <p:nvCxnSpPr>
          <p:cNvPr id="7" name="Straight Arrow Connector 6">
            <a:extLst>
              <a:ext uri="{FF2B5EF4-FFF2-40B4-BE49-F238E27FC236}">
                <a16:creationId xmlns:a16="http://schemas.microsoft.com/office/drawing/2014/main" id="{718EE59C-E91D-4BB1-6050-AB11A42E2C4C}"/>
              </a:ext>
            </a:extLst>
          </p:cNvPr>
          <p:cNvCxnSpPr>
            <a:cxnSpLocks/>
            <a:stCxn id="5" idx="0"/>
          </p:cNvCxnSpPr>
          <p:nvPr/>
        </p:nvCxnSpPr>
        <p:spPr>
          <a:xfrm flipV="1">
            <a:off x="1972863" y="2587083"/>
            <a:ext cx="335439" cy="94433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6C820EBE-D181-3B7D-F547-6401427F23C6}"/>
              </a:ext>
            </a:extLst>
          </p:cNvPr>
          <p:cNvCxnSpPr>
            <a:cxnSpLocks/>
            <a:stCxn id="6" idx="0"/>
          </p:cNvCxnSpPr>
          <p:nvPr/>
        </p:nvCxnSpPr>
        <p:spPr>
          <a:xfrm flipH="1" flipV="1">
            <a:off x="3211551" y="2163337"/>
            <a:ext cx="2664727" cy="137353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662BBF01-54D4-5175-9CCD-6A8F42ED097D}"/>
              </a:ext>
            </a:extLst>
          </p:cNvPr>
          <p:cNvCxnSpPr>
            <a:cxnSpLocks/>
            <a:stCxn id="4" idx="0"/>
          </p:cNvCxnSpPr>
          <p:nvPr/>
        </p:nvCxnSpPr>
        <p:spPr>
          <a:xfrm flipH="1" flipV="1">
            <a:off x="9054790" y="1471961"/>
            <a:ext cx="922324" cy="205945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90168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CA04C-16CA-6A15-6B02-2B918D76F4B5}"/>
              </a:ext>
            </a:extLst>
          </p:cNvPr>
          <p:cNvPicPr>
            <a:picLocks noChangeAspect="1"/>
          </p:cNvPicPr>
          <p:nvPr/>
        </p:nvPicPr>
        <p:blipFill>
          <a:blip r:embed="rId3"/>
          <a:stretch>
            <a:fillRect/>
          </a:stretch>
        </p:blipFill>
        <p:spPr>
          <a:xfrm>
            <a:off x="307075" y="1638611"/>
            <a:ext cx="11577850" cy="3580777"/>
          </a:xfrm>
          <a:prstGeom prst="rect">
            <a:avLst/>
          </a:prstGeom>
        </p:spPr>
      </p:pic>
    </p:spTree>
    <p:extLst>
      <p:ext uri="{BB962C8B-B14F-4D97-AF65-F5344CB8AC3E}">
        <p14:creationId xmlns:p14="http://schemas.microsoft.com/office/powerpoint/2010/main" val="3559585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F29E02-BA40-ED2C-0000-17D23FC28F81}"/>
              </a:ext>
            </a:extLst>
          </p:cNvPr>
          <p:cNvSpPr txBox="1"/>
          <p:nvPr/>
        </p:nvSpPr>
        <p:spPr>
          <a:xfrm>
            <a:off x="202580" y="5542157"/>
            <a:ext cx="11786840" cy="1077218"/>
          </a:xfrm>
          <a:prstGeom prst="rect">
            <a:avLst/>
          </a:prstGeom>
          <a:noFill/>
        </p:spPr>
        <p:txBody>
          <a:bodyPr wrap="square">
            <a:spAutoFit/>
          </a:bodyPr>
          <a:lstStyle/>
          <a:p>
            <a:r>
              <a:rPr lang="en-GB" sz="1600" dirty="0">
                <a:latin typeface="Consolas" panose="020B0609020204030204" pitchFamily="49" charset="0"/>
              </a:rPr>
              <a:t>Set(</a:t>
            </a:r>
            <a:r>
              <a:rPr lang="en-GB" sz="1600" dirty="0" err="1">
                <a:latin typeface="Consolas" panose="020B0609020204030204" pitchFamily="49" charset="0"/>
              </a:rPr>
              <a:t>StravaTotalDistanceKm</a:t>
            </a:r>
            <a:r>
              <a:rPr lang="en-GB" sz="1600" dirty="0">
                <a:latin typeface="Consolas" panose="020B0609020204030204" pitchFamily="49" charset="0"/>
              </a:rPr>
              <a:t>, Value(First(</a:t>
            </a:r>
            <a:r>
              <a:rPr lang="en-GB" sz="1600" dirty="0" err="1">
                <a:latin typeface="Consolas" panose="020B0609020204030204" pitchFamily="49" charset="0"/>
              </a:rPr>
              <a:t>StravaTotalDistance</a:t>
            </a:r>
            <a:r>
              <a:rPr lang="en-GB" sz="1600" dirty="0">
                <a:latin typeface="Consolas" panose="020B0609020204030204" pitchFamily="49" charset="0"/>
              </a:rPr>
              <a:t>).</a:t>
            </a:r>
            <a:r>
              <a:rPr lang="en-GB" sz="1600" dirty="0" err="1">
                <a:latin typeface="Consolas" panose="020B0609020204030204" pitchFamily="49" charset="0"/>
              </a:rPr>
              <a:t>DistanceKm</a:t>
            </a:r>
            <a:r>
              <a:rPr lang="en-GB" sz="1600" dirty="0">
                <a:latin typeface="Consolas" panose="020B0609020204030204" pitchFamily="49" charset="0"/>
              </a:rPr>
              <a:t>));</a:t>
            </a:r>
          </a:p>
          <a:p>
            <a:r>
              <a:rPr lang="en-GB" sz="1600" dirty="0">
                <a:latin typeface="Consolas" panose="020B0609020204030204" pitchFamily="49" charset="0"/>
              </a:rPr>
              <a:t>Set(</a:t>
            </a:r>
            <a:r>
              <a:rPr lang="en-GB" sz="1600" dirty="0" err="1">
                <a:latin typeface="Consolas" panose="020B0609020204030204" pitchFamily="49" charset="0"/>
              </a:rPr>
              <a:t>StatesAvailable</a:t>
            </a:r>
            <a:r>
              <a:rPr lang="en-GB" sz="1600" dirty="0">
                <a:latin typeface="Consolas" panose="020B0609020204030204" pitchFamily="49" charset="0"/>
              </a:rPr>
              <a:t>, Filter(</a:t>
            </a:r>
            <a:r>
              <a:rPr lang="en-GB" sz="1600" dirty="0" err="1">
                <a:latin typeface="Consolas" panose="020B0609020204030204" pitchFamily="49" charset="0"/>
              </a:rPr>
              <a:t>StateInfo</a:t>
            </a:r>
            <a:r>
              <a:rPr lang="en-GB" sz="1600" dirty="0">
                <a:latin typeface="Consolas" panose="020B0609020204030204" pitchFamily="49" charset="0"/>
              </a:rPr>
              <a:t>, </a:t>
            </a:r>
            <a:r>
              <a:rPr lang="en-GB" sz="1600" dirty="0" err="1">
                <a:latin typeface="Consolas" panose="020B0609020204030204" pitchFamily="49" charset="0"/>
              </a:rPr>
              <a:t>StravaTotalDistanceKm</a:t>
            </a:r>
            <a:r>
              <a:rPr lang="en-GB" sz="1600" dirty="0">
                <a:latin typeface="Consolas" panose="020B0609020204030204" pitchFamily="49" charset="0"/>
              </a:rPr>
              <a:t> &gt;= Value(</a:t>
            </a:r>
            <a:r>
              <a:rPr lang="en-GB" sz="1600" dirty="0" err="1">
                <a:latin typeface="Consolas" panose="020B0609020204030204" pitchFamily="49" charset="0"/>
              </a:rPr>
              <a:t>DistanceKm</a:t>
            </a:r>
            <a:r>
              <a:rPr lang="en-GB" sz="1600" dirty="0">
                <a:latin typeface="Consolas" panose="020B0609020204030204" pitchFamily="49" charset="0"/>
              </a:rPr>
              <a:t>)));</a:t>
            </a:r>
          </a:p>
          <a:p>
            <a:r>
              <a:rPr lang="en-GB" sz="1600" dirty="0">
                <a:latin typeface="Consolas" panose="020B0609020204030204" pitchFamily="49" charset="0"/>
              </a:rPr>
              <a:t>Set(</a:t>
            </a:r>
            <a:r>
              <a:rPr lang="en-GB" sz="1600" dirty="0" err="1">
                <a:latin typeface="Consolas" panose="020B0609020204030204" pitchFamily="49" charset="0"/>
              </a:rPr>
              <a:t>FurthestState</a:t>
            </a:r>
            <a:r>
              <a:rPr lang="en-GB" sz="1600" dirty="0">
                <a:latin typeface="Consolas" panose="020B0609020204030204" pitchFamily="49" charset="0"/>
              </a:rPr>
              <a:t>, First(Sort(</a:t>
            </a:r>
            <a:r>
              <a:rPr lang="en-GB" sz="1600" dirty="0" err="1">
                <a:latin typeface="Consolas" panose="020B0609020204030204" pitchFamily="49" charset="0"/>
              </a:rPr>
              <a:t>StatesAvailable</a:t>
            </a:r>
            <a:r>
              <a:rPr lang="en-GB" sz="1600" dirty="0">
                <a:latin typeface="Consolas" panose="020B0609020204030204" pitchFamily="49" charset="0"/>
              </a:rPr>
              <a:t>, Value(</a:t>
            </a:r>
            <a:r>
              <a:rPr lang="en-GB" sz="1600" dirty="0" err="1">
                <a:latin typeface="Consolas" panose="020B0609020204030204" pitchFamily="49" charset="0"/>
              </a:rPr>
              <a:t>DistanceKm</a:t>
            </a:r>
            <a:r>
              <a:rPr lang="en-GB" sz="1600" dirty="0">
                <a:latin typeface="Consolas" panose="020B0609020204030204" pitchFamily="49" charset="0"/>
              </a:rPr>
              <a:t>), </a:t>
            </a:r>
            <a:r>
              <a:rPr lang="en-GB" sz="1600" dirty="0" err="1">
                <a:latin typeface="Consolas" panose="020B0609020204030204" pitchFamily="49" charset="0"/>
              </a:rPr>
              <a:t>SortOrder.Descending</a:t>
            </a:r>
            <a:r>
              <a:rPr lang="en-GB" sz="1600" dirty="0">
                <a:latin typeface="Consolas" panose="020B0609020204030204" pitchFamily="49" charset="0"/>
              </a:rPr>
              <a:t>)).State);</a:t>
            </a:r>
          </a:p>
          <a:p>
            <a:r>
              <a:rPr lang="en-GB" sz="1600" dirty="0">
                <a:latin typeface="Consolas" panose="020B0609020204030204" pitchFamily="49" charset="0"/>
              </a:rPr>
              <a:t>Set(</a:t>
            </a:r>
            <a:r>
              <a:rPr lang="en-GB" sz="1600" dirty="0" err="1">
                <a:latin typeface="Consolas" panose="020B0609020204030204" pitchFamily="49" charset="0"/>
              </a:rPr>
              <a:t>StateUnlockedMessage</a:t>
            </a:r>
            <a:r>
              <a:rPr lang="en-GB" sz="1600" dirty="0">
                <a:latin typeface="Consolas" panose="020B0609020204030204" pitchFamily="49" charset="0"/>
              </a:rPr>
              <a:t>, If(!</a:t>
            </a:r>
            <a:r>
              <a:rPr lang="en-GB" sz="1600" dirty="0" err="1">
                <a:latin typeface="Consolas" panose="020B0609020204030204" pitchFamily="49" charset="0"/>
              </a:rPr>
              <a:t>IsBlank</a:t>
            </a:r>
            <a:r>
              <a:rPr lang="en-GB" sz="1600" dirty="0">
                <a:latin typeface="Consolas" panose="020B0609020204030204" pitchFamily="49" charset="0"/>
              </a:rPr>
              <a:t>(</a:t>
            </a:r>
            <a:r>
              <a:rPr lang="en-GB" sz="1600" dirty="0" err="1">
                <a:latin typeface="Consolas" panose="020B0609020204030204" pitchFamily="49" charset="0"/>
              </a:rPr>
              <a:t>FurthestState</a:t>
            </a:r>
            <a:r>
              <a:rPr lang="en-GB" sz="1600" dirty="0">
                <a:latin typeface="Consolas" panose="020B0609020204030204" pitchFamily="49" charset="0"/>
              </a:rPr>
              <a:t>), </a:t>
            </a:r>
            <a:r>
              <a:rPr lang="en-GB" sz="1600" dirty="0" err="1">
                <a:latin typeface="Consolas" panose="020B0609020204030204" pitchFamily="49" charset="0"/>
              </a:rPr>
              <a:t>FurthestState</a:t>
            </a:r>
            <a:r>
              <a:rPr lang="en-GB" sz="1600" dirty="0">
                <a:latin typeface="Consolas" panose="020B0609020204030204" pitchFamily="49" charset="0"/>
              </a:rPr>
              <a:t> &amp; " unlocked!", "Go to states!"));</a:t>
            </a:r>
          </a:p>
        </p:txBody>
      </p:sp>
      <p:pic>
        <p:nvPicPr>
          <p:cNvPr id="5" name="Picture 4">
            <a:extLst>
              <a:ext uri="{FF2B5EF4-FFF2-40B4-BE49-F238E27FC236}">
                <a16:creationId xmlns:a16="http://schemas.microsoft.com/office/drawing/2014/main" id="{1201064B-A14D-79B6-000B-D6352BB3A92E}"/>
              </a:ext>
            </a:extLst>
          </p:cNvPr>
          <p:cNvPicPr>
            <a:picLocks noChangeAspect="1"/>
          </p:cNvPicPr>
          <p:nvPr/>
        </p:nvPicPr>
        <p:blipFill>
          <a:blip r:embed="rId3"/>
          <a:stretch>
            <a:fillRect/>
          </a:stretch>
        </p:blipFill>
        <p:spPr>
          <a:xfrm>
            <a:off x="3564673" y="588860"/>
            <a:ext cx="5062653" cy="4494023"/>
          </a:xfrm>
          <a:prstGeom prst="rect">
            <a:avLst/>
          </a:prstGeom>
        </p:spPr>
      </p:pic>
    </p:spTree>
    <p:extLst>
      <p:ext uri="{BB962C8B-B14F-4D97-AF65-F5344CB8AC3E}">
        <p14:creationId xmlns:p14="http://schemas.microsoft.com/office/powerpoint/2010/main" val="1657758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48C30-AF63-4676-3C0F-1ED60B17E2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897"/>
            <a:ext cx="12192000" cy="6848206"/>
          </a:xfrm>
          <a:prstGeom prst="rect">
            <a:avLst/>
          </a:prstGeom>
        </p:spPr>
      </p:pic>
    </p:spTree>
    <p:extLst>
      <p:ext uri="{BB962C8B-B14F-4D97-AF65-F5344CB8AC3E}">
        <p14:creationId xmlns:p14="http://schemas.microsoft.com/office/powerpoint/2010/main" val="2171241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6F1C60E-1631-85FA-5C53-D5F1D1F974A6}"/>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57200" y="905637"/>
            <a:ext cx="11277600" cy="504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51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erson smiling for the camera">
            <a:extLst>
              <a:ext uri="{FF2B5EF4-FFF2-40B4-BE49-F238E27FC236}">
                <a16:creationId xmlns:a16="http://schemas.microsoft.com/office/drawing/2014/main" id="{BCA89FE2-F6B5-420D-3D6C-B14827E5F4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000" y="357600"/>
            <a:ext cx="6153600" cy="6153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A7E70-3DB5-5BB7-E7A6-3668867214C9}"/>
              </a:ext>
            </a:extLst>
          </p:cNvPr>
          <p:cNvSpPr/>
          <p:nvPr/>
        </p:nvSpPr>
        <p:spPr>
          <a:xfrm>
            <a:off x="6747523" y="357600"/>
            <a:ext cx="4774351" cy="2800767"/>
          </a:xfrm>
          <a:prstGeom prst="rect">
            <a:avLst/>
          </a:prstGeom>
          <a:noFill/>
        </p:spPr>
        <p:txBody>
          <a:bodyPr wrap="square" lIns="91440" tIns="45720" rIns="91440" bIns="45720">
            <a:spAutoFit/>
          </a:bodyPr>
          <a:lstStyle/>
          <a:p>
            <a:pPr algn="ctr"/>
            <a:r>
              <a:rPr lang="en-US" sz="8800" b="0" cap="none" spc="0" dirty="0">
                <a:ln w="0"/>
                <a:solidFill>
                  <a:schemeClr val="accent1"/>
                </a:solidFill>
                <a:effectLst>
                  <a:outerShdw blurRad="38100" dist="25400" dir="5400000" algn="ctr" rotWithShape="0">
                    <a:srgbClr val="6E747A">
                      <a:alpha val="43000"/>
                    </a:srgbClr>
                  </a:outerShdw>
                </a:effectLst>
              </a:rPr>
              <a:t>This is Darren</a:t>
            </a:r>
          </a:p>
        </p:txBody>
      </p:sp>
      <p:sp>
        <p:nvSpPr>
          <p:cNvPr id="4" name="Rectangle 3">
            <a:extLst>
              <a:ext uri="{FF2B5EF4-FFF2-40B4-BE49-F238E27FC236}">
                <a16:creationId xmlns:a16="http://schemas.microsoft.com/office/drawing/2014/main" id="{4592AED2-80E0-0135-334C-6E2F9A6BA8F7}"/>
              </a:ext>
            </a:extLst>
          </p:cNvPr>
          <p:cNvSpPr/>
          <p:nvPr/>
        </p:nvSpPr>
        <p:spPr>
          <a:xfrm>
            <a:off x="6429600" y="3810247"/>
            <a:ext cx="5762400" cy="2554545"/>
          </a:xfrm>
          <a:prstGeom prst="rect">
            <a:avLst/>
          </a:prstGeom>
          <a:noFill/>
        </p:spPr>
        <p:txBody>
          <a:bodyPr wrap="square" lIns="91440" tIns="45720" rIns="91440" bIns="45720">
            <a:spAutoFit/>
          </a:bodyPr>
          <a:lstStyle/>
          <a:p>
            <a:pPr algn="ctr"/>
            <a:r>
              <a:rPr lang="en-US" sz="8000" b="0" cap="none" spc="0" dirty="0">
                <a:ln w="0"/>
                <a:solidFill>
                  <a:schemeClr val="accent1"/>
                </a:solidFill>
                <a:effectLst>
                  <a:outerShdw blurRad="38100" dist="25400" dir="5400000" algn="ctr" rotWithShape="0">
                    <a:srgbClr val="6E747A">
                      <a:alpha val="43000"/>
                    </a:srgbClr>
                  </a:outerShdw>
                </a:effectLst>
              </a:rPr>
              <a:t>He is </a:t>
            </a:r>
            <a:r>
              <a:rPr lang="en-US" sz="8000" b="1" u="sng" cap="none" spc="0" dirty="0">
                <a:ln w="0"/>
                <a:solidFill>
                  <a:schemeClr val="accent1"/>
                </a:solidFill>
                <a:effectLst>
                  <a:outerShdw blurRad="38100" dist="25400" dir="5400000" algn="ctr" rotWithShape="0">
                    <a:srgbClr val="6E747A">
                      <a:alpha val="43000"/>
                    </a:srgbClr>
                  </a:outerShdw>
                </a:effectLst>
              </a:rPr>
              <a:t>NOT</a:t>
            </a:r>
            <a:r>
              <a:rPr lang="en-US" sz="8000" b="0" cap="none" spc="0" dirty="0">
                <a:ln w="0"/>
                <a:solidFill>
                  <a:schemeClr val="accent1"/>
                </a:solidFill>
                <a:effectLst>
                  <a:outerShdw blurRad="38100" dist="25400" dir="5400000" algn="ctr" rotWithShape="0">
                    <a:srgbClr val="6E747A">
                      <a:alpha val="43000"/>
                    </a:srgbClr>
                  </a:outerShdw>
                </a:effectLst>
              </a:rPr>
              <a:t> a developer</a:t>
            </a:r>
          </a:p>
        </p:txBody>
      </p:sp>
    </p:spTree>
    <p:extLst>
      <p:ext uri="{BB962C8B-B14F-4D97-AF65-F5344CB8AC3E}">
        <p14:creationId xmlns:p14="http://schemas.microsoft.com/office/powerpoint/2010/main" val="23207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A1B0EC1-CB9A-19D0-3A8E-4EA77197A803}"/>
              </a:ext>
            </a:extLst>
          </p:cNvPr>
          <p:cNvPicPr>
            <a:picLocks noChangeAspect="1"/>
          </p:cNvPicPr>
          <p:nvPr/>
        </p:nvPicPr>
        <p:blipFill>
          <a:blip r:embed="rId3"/>
          <a:stretch>
            <a:fillRect/>
          </a:stretch>
        </p:blipFill>
        <p:spPr>
          <a:xfrm>
            <a:off x="2760269" y="0"/>
            <a:ext cx="6671462" cy="6858000"/>
          </a:xfrm>
          <a:prstGeom prst="rect">
            <a:avLst/>
          </a:prstGeom>
        </p:spPr>
      </p:pic>
    </p:spTree>
    <p:extLst>
      <p:ext uri="{BB962C8B-B14F-4D97-AF65-F5344CB8AC3E}">
        <p14:creationId xmlns:p14="http://schemas.microsoft.com/office/powerpoint/2010/main" val="14170847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7835DC79-5C76-177F-23F4-305FD15EA6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918591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225387DA-0100-F363-9214-604E2F64A0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0822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sign&#10;&#10;Description automatically generated with medium confidence">
            <a:extLst>
              <a:ext uri="{FF2B5EF4-FFF2-40B4-BE49-F238E27FC236}">
                <a16:creationId xmlns:a16="http://schemas.microsoft.com/office/drawing/2014/main" id="{48112129-025E-91B2-4AC1-517910D9CCD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EB21BE54-5CC4-2EB6-D34B-C7C218541846}"/>
              </a:ext>
            </a:extLst>
          </p:cNvPr>
          <p:cNvSpPr/>
          <p:nvPr/>
        </p:nvSpPr>
        <p:spPr>
          <a:xfrm>
            <a:off x="5081129" y="423238"/>
            <a:ext cx="2855655" cy="1862048"/>
          </a:xfrm>
          <a:prstGeom prst="rect">
            <a:avLst/>
          </a:prstGeom>
          <a:noFill/>
        </p:spPr>
        <p:txBody>
          <a:bodyPr wrap="none" lIns="91440" tIns="45720" rIns="91440" bIns="45720">
            <a:spAutoFit/>
          </a:bodyPr>
          <a:lstStyle/>
          <a:p>
            <a:pPr algn="ctr"/>
            <a:r>
              <a:rPr lang="en-US" sz="11500" b="0" cap="none" spc="0" dirty="0">
                <a:ln w="0"/>
                <a:solidFill>
                  <a:schemeClr val="bg1"/>
                </a:solidFill>
                <a:effectLst>
                  <a:outerShdw blurRad="38100" dist="25400" dir="5400000" algn="ctr" rotWithShape="0">
                    <a:srgbClr val="6E747A">
                      <a:alpha val="43000"/>
                    </a:srgbClr>
                  </a:outerShdw>
                </a:effectLst>
              </a:rPr>
              <a:t>Zero</a:t>
            </a:r>
          </a:p>
        </p:txBody>
      </p:sp>
    </p:spTree>
    <p:extLst>
      <p:ext uri="{BB962C8B-B14F-4D97-AF65-F5344CB8AC3E}">
        <p14:creationId xmlns:p14="http://schemas.microsoft.com/office/powerpoint/2010/main" val="20670544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erson smiling for the camera">
            <a:extLst>
              <a:ext uri="{FF2B5EF4-FFF2-40B4-BE49-F238E27FC236}">
                <a16:creationId xmlns:a16="http://schemas.microsoft.com/office/drawing/2014/main" id="{BCA89FE2-F6B5-420D-3D6C-B14827E5F4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000" y="357600"/>
            <a:ext cx="6153600" cy="615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592AED2-80E0-0135-334C-6E2F9A6BA8F7}"/>
              </a:ext>
            </a:extLst>
          </p:cNvPr>
          <p:cNvSpPr/>
          <p:nvPr/>
        </p:nvSpPr>
        <p:spPr>
          <a:xfrm>
            <a:off x="6429600" y="797510"/>
            <a:ext cx="5762400" cy="5262979"/>
          </a:xfrm>
          <a:prstGeom prst="rect">
            <a:avLst/>
          </a:prstGeom>
          <a:noFill/>
        </p:spPr>
        <p:txBody>
          <a:bodyPr wrap="square" lIns="91440" tIns="45720" rIns="91440" bIns="45720">
            <a:spAutoFit/>
          </a:bodyPr>
          <a:lstStyle/>
          <a:p>
            <a:pPr algn="ctr"/>
            <a:r>
              <a:rPr lang="en-US" sz="8000" b="0" cap="none" spc="0" dirty="0">
                <a:ln w="0"/>
                <a:solidFill>
                  <a:schemeClr val="accent1"/>
                </a:solidFill>
                <a:effectLst>
                  <a:outerShdw blurRad="38100" dist="25400" dir="5400000" algn="ctr" rotWithShape="0">
                    <a:srgbClr val="6E747A">
                      <a:alpha val="43000"/>
                    </a:srgbClr>
                  </a:outerShdw>
                </a:effectLst>
              </a:rPr>
              <a:t>Remember he is </a:t>
            </a:r>
            <a:r>
              <a:rPr lang="en-US" sz="8000" b="1" u="sng" cap="none" spc="0" dirty="0">
                <a:ln w="0"/>
                <a:solidFill>
                  <a:srgbClr val="FF0000"/>
                </a:solidFill>
                <a:effectLst>
                  <a:outerShdw blurRad="38100" dist="25400" dir="5400000" algn="ctr" rotWithShape="0">
                    <a:srgbClr val="6E747A">
                      <a:alpha val="43000"/>
                    </a:srgbClr>
                  </a:outerShdw>
                </a:effectLst>
              </a:rPr>
              <a:t>NOT</a:t>
            </a:r>
            <a:r>
              <a:rPr lang="en-US" sz="8000" b="0" cap="none" spc="0" dirty="0">
                <a:ln w="0"/>
                <a:solidFill>
                  <a:schemeClr val="accent1"/>
                </a:solidFill>
                <a:effectLst>
                  <a:outerShdw blurRad="38100" dist="25400" dir="5400000" algn="ctr" rotWithShape="0">
                    <a:srgbClr val="6E747A">
                      <a:alpha val="43000"/>
                    </a:srgbClr>
                  </a:outerShdw>
                </a:effectLst>
              </a:rPr>
              <a:t> a developer</a:t>
            </a:r>
          </a:p>
          <a:p>
            <a:pPr algn="ctr"/>
            <a:r>
              <a:rPr lang="en-US" sz="4800" dirty="0">
                <a:ln w="0"/>
                <a:solidFill>
                  <a:schemeClr val="accent1"/>
                </a:solidFill>
                <a:effectLst>
                  <a:outerShdw blurRad="38100" dist="25400" dir="5400000" algn="ctr" rotWithShape="0">
                    <a:srgbClr val="6E747A">
                      <a:alpha val="43000"/>
                    </a:srgbClr>
                  </a:outerShdw>
                </a:effectLst>
              </a:rPr>
              <a:t>(PS he is </a:t>
            </a:r>
            <a:r>
              <a:rPr lang="en-US" sz="4800" b="1" u="sng" dirty="0">
                <a:ln w="0"/>
                <a:solidFill>
                  <a:schemeClr val="accent1"/>
                </a:solidFill>
                <a:effectLst>
                  <a:outerShdw blurRad="38100" dist="25400" dir="5400000" algn="ctr" rotWithShape="0">
                    <a:srgbClr val="6E747A">
                      <a:alpha val="43000"/>
                    </a:srgbClr>
                  </a:outerShdw>
                </a:effectLst>
              </a:rPr>
              <a:t>very</a:t>
            </a:r>
            <a:r>
              <a:rPr lang="en-US" sz="4800" dirty="0">
                <a:ln w="0"/>
                <a:solidFill>
                  <a:schemeClr val="accent1"/>
                </a:solidFill>
                <a:effectLst>
                  <a:outerShdw blurRad="38100" dist="25400" dir="5400000" algn="ctr" rotWithShape="0">
                    <a:srgbClr val="6E747A">
                      <a:alpha val="43000"/>
                    </a:srgbClr>
                  </a:outerShdw>
                </a:effectLst>
              </a:rPr>
              <a:t> happy about that)</a:t>
            </a:r>
            <a:endParaRPr lang="en-US" sz="4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88607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a:extLst>
              <a:ext uri="{FF2B5EF4-FFF2-40B4-BE49-F238E27FC236}">
                <a16:creationId xmlns:a16="http://schemas.microsoft.com/office/drawing/2014/main" id="{3826CEB0-8073-F7FE-1578-5A6243EA5C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78780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Man playing chess">
            <a:extLst>
              <a:ext uri="{FF2B5EF4-FFF2-40B4-BE49-F238E27FC236}">
                <a16:creationId xmlns:a16="http://schemas.microsoft.com/office/drawing/2014/main" id="{30DECFC4-603E-C258-1305-90BF6DEEDA1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931454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One glowing light bulb in sea of unlit bulbs">
            <a:extLst>
              <a:ext uri="{FF2B5EF4-FFF2-40B4-BE49-F238E27FC236}">
                <a16:creationId xmlns:a16="http://schemas.microsoft.com/office/drawing/2014/main" id="{FE14FB78-59DD-89C3-98A8-403B3F22CF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751698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 Automate logo">
            <a:extLst>
              <a:ext uri="{FF2B5EF4-FFF2-40B4-BE49-F238E27FC236}">
                <a16:creationId xmlns:a16="http://schemas.microsoft.com/office/drawing/2014/main" id="{31E59F5D-8321-161D-4C7D-BF887B4CC18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6050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BCBA80-676C-5F51-1A0F-DF1EAE858256}"/>
              </a:ext>
            </a:extLst>
          </p:cNvPr>
          <p:cNvSpPr/>
          <p:nvPr/>
        </p:nvSpPr>
        <p:spPr>
          <a:xfrm>
            <a:off x="1427823" y="612844"/>
            <a:ext cx="8555997" cy="5632311"/>
          </a:xfrm>
          <a:prstGeom prst="rect">
            <a:avLst/>
          </a:prstGeom>
          <a:noFill/>
        </p:spPr>
        <p:txBody>
          <a:bodyPr wrap="none" lIns="91440" tIns="45720" rIns="91440" bIns="45720">
            <a:spAutoFit/>
          </a:bodyPr>
          <a:lstStyle/>
          <a:p>
            <a:pPr marL="685800" indent="-685800" algn="ctr">
              <a:buFont typeface="Arial" panose="020B0604020202020204" pitchFamily="34" charset="0"/>
              <a:buChar char="•"/>
            </a:pPr>
            <a:r>
              <a:rPr lang="en-US" sz="7200" dirty="0">
                <a:ln w="0"/>
                <a:solidFill>
                  <a:schemeClr val="accent1"/>
                </a:solidFill>
                <a:effectLst>
                  <a:outerShdw blurRad="38100" dist="25400" dir="5400000" algn="ctr" rotWithShape="0">
                    <a:srgbClr val="6E747A">
                      <a:alpha val="43000"/>
                    </a:srgbClr>
                  </a:outerShdw>
                </a:effectLst>
              </a:rPr>
              <a:t>Logs into Strava</a:t>
            </a:r>
            <a:endParaRPr lang="en-US" sz="7200" b="0" cap="none" spc="0" dirty="0">
              <a:ln w="0"/>
              <a:solidFill>
                <a:schemeClr val="accent1"/>
              </a:solidFill>
              <a:effectLst>
                <a:outerShdw blurRad="38100" dist="25400" dir="5400000" algn="ctr" rotWithShape="0">
                  <a:srgbClr val="6E747A">
                    <a:alpha val="43000"/>
                  </a:srgbClr>
                </a:outerShdw>
              </a:effectLst>
            </a:endParaRPr>
          </a:p>
          <a:p>
            <a:pPr marL="685800" indent="-685800" algn="ctr">
              <a:buFont typeface="Arial" panose="020B0604020202020204" pitchFamily="34" charset="0"/>
              <a:buChar char="•"/>
            </a:pPr>
            <a:r>
              <a:rPr lang="en-US" sz="7200" b="0" cap="none" spc="0" dirty="0">
                <a:ln w="0"/>
                <a:solidFill>
                  <a:schemeClr val="accent1"/>
                </a:solidFill>
                <a:effectLst>
                  <a:outerShdw blurRad="38100" dist="25400" dir="5400000" algn="ctr" rotWithShape="0">
                    <a:srgbClr val="6E747A">
                      <a:alpha val="43000"/>
                    </a:srgbClr>
                  </a:outerShdw>
                </a:effectLst>
              </a:rPr>
              <a:t>Downloaded file</a:t>
            </a:r>
          </a:p>
          <a:p>
            <a:pPr marL="685800" indent="-685800" algn="ctr">
              <a:buFont typeface="Arial" panose="020B0604020202020204" pitchFamily="34" charset="0"/>
              <a:buChar char="•"/>
            </a:pPr>
            <a:r>
              <a:rPr lang="en-US" sz="7200" dirty="0">
                <a:ln w="0"/>
                <a:solidFill>
                  <a:schemeClr val="accent1"/>
                </a:solidFill>
                <a:effectLst>
                  <a:outerShdw blurRad="38100" dist="25400" dir="5400000" algn="ctr" rotWithShape="0">
                    <a:srgbClr val="6E747A">
                      <a:alpha val="43000"/>
                    </a:srgbClr>
                  </a:outerShdw>
                </a:effectLst>
              </a:rPr>
              <a:t>To folder on desktop</a:t>
            </a:r>
          </a:p>
          <a:p>
            <a:pPr marL="685800" indent="-685800" algn="ctr">
              <a:buFont typeface="Arial" panose="020B0604020202020204" pitchFamily="34" charset="0"/>
              <a:buChar char="•"/>
            </a:pPr>
            <a:r>
              <a:rPr lang="en-US" sz="7200" b="0" cap="none" spc="0" dirty="0">
                <a:ln w="0"/>
                <a:solidFill>
                  <a:schemeClr val="accent1"/>
                </a:solidFill>
                <a:effectLst>
                  <a:outerShdw blurRad="38100" dist="25400" dir="5400000" algn="ctr" rotWithShape="0">
                    <a:srgbClr val="6E747A">
                      <a:alpha val="43000"/>
                    </a:srgbClr>
                  </a:outerShdw>
                </a:effectLst>
              </a:rPr>
              <a:t>Removes “comma”</a:t>
            </a:r>
          </a:p>
          <a:p>
            <a:pPr marL="685800" indent="-685800" algn="ctr">
              <a:buFont typeface="Arial" panose="020B0604020202020204" pitchFamily="34" charset="0"/>
              <a:buChar char="•"/>
            </a:pPr>
            <a:r>
              <a:rPr lang="en-US" sz="7200" dirty="0">
                <a:ln w="0"/>
                <a:solidFill>
                  <a:schemeClr val="accent1"/>
                </a:solidFill>
                <a:effectLst>
                  <a:outerShdw blurRad="38100" dist="25400" dir="5400000" algn="ctr" rotWithShape="0">
                    <a:srgbClr val="6E747A">
                      <a:alpha val="43000"/>
                    </a:srgbClr>
                  </a:outerShdw>
                </a:effectLst>
              </a:rPr>
              <a:t>Launches azure blob</a:t>
            </a:r>
          </a:p>
        </p:txBody>
      </p:sp>
    </p:spTree>
    <p:extLst>
      <p:ext uri="{BB962C8B-B14F-4D97-AF65-F5344CB8AC3E}">
        <p14:creationId xmlns:p14="http://schemas.microsoft.com/office/powerpoint/2010/main" val="42883482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Zero Days |  THAT'S RIGHT, ZERO CODING | image tagged in zero days | made w/ Imgflip meme maker">
            <a:extLst>
              <a:ext uri="{FF2B5EF4-FFF2-40B4-BE49-F238E27FC236}">
                <a16:creationId xmlns:a16="http://schemas.microsoft.com/office/drawing/2014/main" id="{5D3E2839-299E-7659-758B-030FF420C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987" y="0"/>
            <a:ext cx="9080025" cy="689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80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96A74B-53A5-ABA0-8D40-6D1CDAD1D07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006850" y="643466"/>
            <a:ext cx="417830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14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sky, outdoor, tree&#10;&#10;Description automatically generated">
            <a:extLst>
              <a:ext uri="{FF2B5EF4-FFF2-40B4-BE49-F238E27FC236}">
                <a16:creationId xmlns:a16="http://schemas.microsoft.com/office/drawing/2014/main" id="{8710F37A-173A-66BD-25B8-B19CCF39C0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7695C713-AB94-556B-69C0-3E6EC34F4067}"/>
              </a:ext>
            </a:extLst>
          </p:cNvPr>
          <p:cNvSpPr/>
          <p:nvPr/>
        </p:nvSpPr>
        <p:spPr>
          <a:xfrm>
            <a:off x="8368393" y="1790760"/>
            <a:ext cx="2114681" cy="1569660"/>
          </a:xfrm>
          <a:prstGeom prst="rect">
            <a:avLst/>
          </a:prstGeom>
          <a:noFill/>
        </p:spPr>
        <p:txBody>
          <a:bodyPr wrap="none" lIns="91440" tIns="45720" rIns="91440" bIns="45720">
            <a:spAutoFit/>
          </a:bodyPr>
          <a:lstStyle/>
          <a:p>
            <a:pPr algn="ctr">
              <a:spcAft>
                <a:spcPts val="600"/>
              </a:spcAft>
            </a:pPr>
            <a:r>
              <a:rPr lang="en-US" sz="9600" dirty="0">
                <a:ln w="0"/>
                <a:solidFill>
                  <a:schemeClr val="bg1"/>
                </a:solidFill>
                <a:effectLst>
                  <a:outerShdw blurRad="38100" dist="25400" dir="5400000" algn="ctr" rotWithShape="0">
                    <a:srgbClr val="6E747A">
                      <a:alpha val="43000"/>
                    </a:srgbClr>
                  </a:outerShdw>
                </a:effectLst>
              </a:rPr>
              <a:t>ED?</a:t>
            </a:r>
            <a:endParaRPr lang="en-US" sz="96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861584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indoor, building, window, dirty&#10;&#10;Description automatically generated">
            <a:extLst>
              <a:ext uri="{FF2B5EF4-FFF2-40B4-BE49-F238E27FC236}">
                <a16:creationId xmlns:a16="http://schemas.microsoft.com/office/drawing/2014/main" id="{A2400CE4-F17B-D9AC-09BE-059AEF38B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98049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265AAA7-568D-45B5-B1EE-3EDF194F251C}"/>
              </a:ext>
            </a:extLst>
          </p:cNvPr>
          <p:cNvSpPr/>
          <p:nvPr/>
        </p:nvSpPr>
        <p:spPr>
          <a:xfrm>
            <a:off x="4517268" y="606139"/>
            <a:ext cx="6452792" cy="1107996"/>
          </a:xfrm>
          <a:prstGeom prst="rect">
            <a:avLst/>
          </a:prstGeom>
          <a:noFill/>
        </p:spPr>
        <p:txBody>
          <a:bodyPr wrap="none" lIns="91440" tIns="45720" rIns="91440" bIns="45720">
            <a:spAutoFit/>
          </a:bodyPr>
          <a:lstStyle/>
          <a:p>
            <a:pPr algn="ctr"/>
            <a:r>
              <a:rPr lang="en-US" sz="66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is past Robert</a:t>
            </a:r>
          </a:p>
        </p:txBody>
      </p:sp>
      <p:pic>
        <p:nvPicPr>
          <p:cNvPr id="17" name="Picture 16" descr="A picture containing clothing, man, looking, face&#10;&#10;Description automatically generated">
            <a:extLst>
              <a:ext uri="{FF2B5EF4-FFF2-40B4-BE49-F238E27FC236}">
                <a16:creationId xmlns:a16="http://schemas.microsoft.com/office/drawing/2014/main" id="{6BA9C371-5EF9-4F97-80EA-7565D3B7BD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734429" y="1756422"/>
            <a:ext cx="6857999" cy="3345154"/>
          </a:xfrm>
          <a:prstGeom prst="rect">
            <a:avLst/>
          </a:prstGeom>
        </p:spPr>
      </p:pic>
      <p:sp>
        <p:nvSpPr>
          <p:cNvPr id="2" name="Rectangle 1">
            <a:extLst>
              <a:ext uri="{FF2B5EF4-FFF2-40B4-BE49-F238E27FC236}">
                <a16:creationId xmlns:a16="http://schemas.microsoft.com/office/drawing/2014/main" id="{58460BCD-0FA4-99ED-C065-B4288C3D57A0}"/>
              </a:ext>
            </a:extLst>
          </p:cNvPr>
          <p:cNvSpPr/>
          <p:nvPr/>
        </p:nvSpPr>
        <p:spPr>
          <a:xfrm>
            <a:off x="4151509" y="2675806"/>
            <a:ext cx="7435341" cy="3631763"/>
          </a:xfrm>
          <a:prstGeom prst="rect">
            <a:avLst/>
          </a:prstGeom>
          <a:noFill/>
        </p:spPr>
        <p:txBody>
          <a:bodyPr wrap="square" lIns="91440" tIns="45720" rIns="91440" bIns="45720">
            <a:spAutoFit/>
          </a:bodyPr>
          <a:lstStyle/>
          <a:p>
            <a:pPr algn="ctr"/>
            <a:r>
              <a:rPr lang="en-US" sz="115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He was not efficient</a:t>
            </a:r>
            <a:r>
              <a:rPr lang="en-US" sz="1150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endParaRPr lang="en-US" sz="11500" b="0" cap="none" spc="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05669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405EE5A-6EAE-97A9-0052-D81DBE33E19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5095"/>
          <a:stretch/>
        </p:blipFill>
        <p:spPr>
          <a:xfrm>
            <a:off x="20" y="1282"/>
            <a:ext cx="12191980" cy="6856718"/>
          </a:xfrm>
          <a:prstGeom prst="rect">
            <a:avLst/>
          </a:prstGeom>
        </p:spPr>
      </p:pic>
    </p:spTree>
    <p:extLst>
      <p:ext uri="{BB962C8B-B14F-4D97-AF65-F5344CB8AC3E}">
        <p14:creationId xmlns:p14="http://schemas.microsoft.com/office/powerpoint/2010/main" val="15469392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og lying on a bed&#10;&#10;Description automatically generated with medium confidence">
            <a:extLst>
              <a:ext uri="{FF2B5EF4-FFF2-40B4-BE49-F238E27FC236}">
                <a16:creationId xmlns:a16="http://schemas.microsoft.com/office/drawing/2014/main" id="{8F13C7C4-5F41-EA01-D3F7-696C54DCB04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9462749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ad sign on the sidewalk&#10;&#10;Description automatically generated with low confidence">
            <a:extLst>
              <a:ext uri="{FF2B5EF4-FFF2-40B4-BE49-F238E27FC236}">
                <a16:creationId xmlns:a16="http://schemas.microsoft.com/office/drawing/2014/main" id="{D92E0319-31CC-896A-11B4-19503B0EEF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35006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9454B-D74B-EF16-65B4-F44F75C794D6}"/>
              </a:ext>
            </a:extLst>
          </p:cNvPr>
          <p:cNvSpPr txBox="1"/>
          <p:nvPr/>
        </p:nvSpPr>
        <p:spPr>
          <a:xfrm>
            <a:off x="0" y="5836217"/>
            <a:ext cx="12192000" cy="553998"/>
          </a:xfrm>
          <a:prstGeom prst="rect">
            <a:avLst/>
          </a:prstGeom>
          <a:noFill/>
        </p:spPr>
        <p:txBody>
          <a:bodyPr wrap="square">
            <a:spAutoFit/>
          </a:bodyPr>
          <a:lstStyle/>
          <a:p>
            <a:r>
              <a:rPr lang="en-GB" sz="3000" dirty="0"/>
              <a:t>https://hatfullofdata.blog/refreshing-datasets-automatically-with-dataflows/</a:t>
            </a:r>
          </a:p>
        </p:txBody>
      </p:sp>
      <p:pic>
        <p:nvPicPr>
          <p:cNvPr id="5" name="Picture 4">
            <a:extLst>
              <a:ext uri="{FF2B5EF4-FFF2-40B4-BE49-F238E27FC236}">
                <a16:creationId xmlns:a16="http://schemas.microsoft.com/office/drawing/2014/main" id="{8FB68524-9B46-9976-6DA2-B53722AC6FAC}"/>
              </a:ext>
            </a:extLst>
          </p:cNvPr>
          <p:cNvPicPr>
            <a:picLocks noChangeAspect="1"/>
          </p:cNvPicPr>
          <p:nvPr/>
        </p:nvPicPr>
        <p:blipFill>
          <a:blip r:embed="rId2"/>
          <a:stretch>
            <a:fillRect/>
          </a:stretch>
        </p:blipFill>
        <p:spPr>
          <a:xfrm>
            <a:off x="3702050" y="2979883"/>
            <a:ext cx="7171428" cy="2333333"/>
          </a:xfrm>
          <a:prstGeom prst="rect">
            <a:avLst/>
          </a:prstGeom>
        </p:spPr>
      </p:pic>
      <p:pic>
        <p:nvPicPr>
          <p:cNvPr id="9" name="Picture 8">
            <a:extLst>
              <a:ext uri="{FF2B5EF4-FFF2-40B4-BE49-F238E27FC236}">
                <a16:creationId xmlns:a16="http://schemas.microsoft.com/office/drawing/2014/main" id="{8249CDCA-E9FC-B064-D801-62FF44B51533}"/>
              </a:ext>
            </a:extLst>
          </p:cNvPr>
          <p:cNvPicPr>
            <a:picLocks noChangeAspect="1"/>
          </p:cNvPicPr>
          <p:nvPr/>
        </p:nvPicPr>
        <p:blipFill>
          <a:blip r:embed="rId3"/>
          <a:stretch>
            <a:fillRect/>
          </a:stretch>
        </p:blipFill>
        <p:spPr>
          <a:xfrm>
            <a:off x="0" y="0"/>
            <a:ext cx="7123809" cy="3133333"/>
          </a:xfrm>
          <a:prstGeom prst="rect">
            <a:avLst/>
          </a:prstGeom>
        </p:spPr>
      </p:pic>
    </p:spTree>
    <p:extLst>
      <p:ext uri="{BB962C8B-B14F-4D97-AF65-F5344CB8AC3E}">
        <p14:creationId xmlns:p14="http://schemas.microsoft.com/office/powerpoint/2010/main" val="11205176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white letter on a red background&#10;&#10;Description automatically generated with medium confidence">
            <a:extLst>
              <a:ext uri="{FF2B5EF4-FFF2-40B4-BE49-F238E27FC236}">
                <a16:creationId xmlns:a16="http://schemas.microsoft.com/office/drawing/2014/main" id="{991D6EFC-04FE-34DC-E3EE-BFF936BE0F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636511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34605E-9032-4A41-0EB2-75071B559B95}"/>
              </a:ext>
            </a:extLst>
          </p:cNvPr>
          <p:cNvPicPr>
            <a:picLocks noChangeAspect="1"/>
          </p:cNvPicPr>
          <p:nvPr/>
        </p:nvPicPr>
        <p:blipFill>
          <a:blip r:embed="rId3"/>
          <a:stretch>
            <a:fillRect/>
          </a:stretch>
        </p:blipFill>
        <p:spPr>
          <a:xfrm>
            <a:off x="2076055" y="594243"/>
            <a:ext cx="8039890" cy="6263757"/>
          </a:xfrm>
          <a:prstGeom prst="rect">
            <a:avLst/>
          </a:prstGeom>
        </p:spPr>
      </p:pic>
    </p:spTree>
    <p:extLst>
      <p:ext uri="{BB962C8B-B14F-4D97-AF65-F5344CB8AC3E}">
        <p14:creationId xmlns:p14="http://schemas.microsoft.com/office/powerpoint/2010/main" val="5884600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803060-E43D-F278-FF92-6C019908A007}"/>
              </a:ext>
            </a:extLst>
          </p:cNvPr>
          <p:cNvPicPr>
            <a:picLocks noChangeAspect="1"/>
          </p:cNvPicPr>
          <p:nvPr/>
        </p:nvPicPr>
        <p:blipFill>
          <a:blip r:embed="rId2"/>
          <a:stretch>
            <a:fillRect/>
          </a:stretch>
        </p:blipFill>
        <p:spPr>
          <a:xfrm>
            <a:off x="2696000" y="848047"/>
            <a:ext cx="6800000" cy="5161905"/>
          </a:xfrm>
          <a:prstGeom prst="rect">
            <a:avLst/>
          </a:prstGeom>
        </p:spPr>
      </p:pic>
    </p:spTree>
    <p:extLst>
      <p:ext uri="{BB962C8B-B14F-4D97-AF65-F5344CB8AC3E}">
        <p14:creationId xmlns:p14="http://schemas.microsoft.com/office/powerpoint/2010/main" val="413802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A7190476-D612-6B60-53D1-965CCF965DCB}"/>
              </a:ext>
            </a:extLst>
          </p:cNvPr>
          <p:cNvPicPr>
            <a:picLocks noChangeAspect="1"/>
          </p:cNvPicPr>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2936456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mail outline">
            <a:extLst>
              <a:ext uri="{FF2B5EF4-FFF2-40B4-BE49-F238E27FC236}">
                <a16:creationId xmlns:a16="http://schemas.microsoft.com/office/drawing/2014/main" id="{198CC06B-F08A-82DD-C480-4CD264B2641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70914" y="2144477"/>
            <a:ext cx="1942530" cy="1942530"/>
          </a:xfrm>
          <a:prstGeom prst="rect">
            <a:avLst/>
          </a:prstGeom>
        </p:spPr>
      </p:pic>
      <p:pic>
        <p:nvPicPr>
          <p:cNvPr id="2050" name="Picture 2" descr="Practical Data Factory - Orange Man">
            <a:extLst>
              <a:ext uri="{FF2B5EF4-FFF2-40B4-BE49-F238E27FC236}">
                <a16:creationId xmlns:a16="http://schemas.microsoft.com/office/drawing/2014/main" id="{663FE2A7-BA73-5E49-2A3A-60ABE55CD3A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8649" y="2010913"/>
            <a:ext cx="2209657" cy="2209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 Tips for Getting Started with Microsoft PowerApps | Valto">
            <a:extLst>
              <a:ext uri="{FF2B5EF4-FFF2-40B4-BE49-F238E27FC236}">
                <a16:creationId xmlns:a16="http://schemas.microsoft.com/office/drawing/2014/main" id="{E2CAEA56-E5B0-06BA-5734-81F1BC6CB57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993642" y="1964993"/>
            <a:ext cx="2301495" cy="23014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y can't I access Get Apps icon in Power BI?">
            <a:extLst>
              <a:ext uri="{FF2B5EF4-FFF2-40B4-BE49-F238E27FC236}">
                <a16:creationId xmlns:a16="http://schemas.microsoft.com/office/drawing/2014/main" id="{56FF6777-EA6D-9AB7-BF7D-3DD2AF25FE6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408993" y="1938620"/>
            <a:ext cx="2354239" cy="23542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EEB4EB5-BF3C-34DB-DC14-428FA7229101}"/>
              </a:ext>
            </a:extLst>
          </p:cNvPr>
          <p:cNvCxnSpPr/>
          <p:nvPr/>
        </p:nvCxnSpPr>
        <p:spPr>
          <a:xfrm>
            <a:off x="2490716" y="3115741"/>
            <a:ext cx="94169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5D9DE4-758D-AF54-F627-F6AC91B14625}"/>
              </a:ext>
            </a:extLst>
          </p:cNvPr>
          <p:cNvCxnSpPr>
            <a:cxnSpLocks/>
            <a:stCxn id="5" idx="3"/>
            <a:endCxn id="2052" idx="1"/>
          </p:cNvCxnSpPr>
          <p:nvPr/>
        </p:nvCxnSpPr>
        <p:spPr>
          <a:xfrm flipV="1">
            <a:off x="5213444" y="3115741"/>
            <a:ext cx="780198" cy="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C1AB16-D607-076C-9B5B-F1B58604C3B6}"/>
              </a:ext>
            </a:extLst>
          </p:cNvPr>
          <p:cNvCxnSpPr>
            <a:cxnSpLocks/>
            <a:stCxn id="2052" idx="3"/>
            <a:endCxn id="2054" idx="1"/>
          </p:cNvCxnSpPr>
          <p:nvPr/>
        </p:nvCxnSpPr>
        <p:spPr>
          <a:xfrm flipV="1">
            <a:off x="8295137" y="3115740"/>
            <a:ext cx="1113856" cy="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0544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a:extLst>
              <a:ext uri="{FF2B5EF4-FFF2-40B4-BE49-F238E27FC236}">
                <a16:creationId xmlns:a16="http://schemas.microsoft.com/office/drawing/2014/main" id="{CB6146C4-B203-9533-6049-8A5462437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8431"/>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670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Use Power Apps; FOR EVERYTHING | image tagged in all things oscars | made w/ Imgflip meme maker">
            <a:extLst>
              <a:ext uri="{FF2B5EF4-FFF2-40B4-BE49-F238E27FC236}">
                <a16:creationId xmlns:a16="http://schemas.microsoft.com/office/drawing/2014/main" id="{2697CB29-7DA1-C392-FF32-4743B6913C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47089" y="0"/>
            <a:ext cx="9211467" cy="691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088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8D155A-B54A-F72A-87AC-6C8627CDEA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13404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marketplace, store, booth&#10;&#10;Description automatically generated">
            <a:extLst>
              <a:ext uri="{FF2B5EF4-FFF2-40B4-BE49-F238E27FC236}">
                <a16:creationId xmlns:a16="http://schemas.microsoft.com/office/drawing/2014/main" id="{5AC99014-45EF-A3AE-945F-620643A3D5B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8119568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white letter on a brick wall&#10;&#10;Description automatically generated with medium confidence">
            <a:extLst>
              <a:ext uri="{FF2B5EF4-FFF2-40B4-BE49-F238E27FC236}">
                <a16:creationId xmlns:a16="http://schemas.microsoft.com/office/drawing/2014/main" id="{56EC982E-AE02-F9F6-1205-96FF2EF021D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409254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ad sign on the sidewalk&#10;&#10;Description automatically generated with low confidence">
            <a:extLst>
              <a:ext uri="{FF2B5EF4-FFF2-40B4-BE49-F238E27FC236}">
                <a16:creationId xmlns:a16="http://schemas.microsoft.com/office/drawing/2014/main" id="{D92E0319-31CC-896A-11B4-19503B0EEF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5309581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cat, indoor, laying, mammal&#10;&#10;Description automatically generated">
            <a:extLst>
              <a:ext uri="{FF2B5EF4-FFF2-40B4-BE49-F238E27FC236}">
                <a16:creationId xmlns:a16="http://schemas.microsoft.com/office/drawing/2014/main" id="{948FC5A2-FB70-2B72-526C-92CBCC665E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852457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a:extLst>
              <a:ext uri="{FF2B5EF4-FFF2-40B4-BE49-F238E27FC236}">
                <a16:creationId xmlns:a16="http://schemas.microsoft.com/office/drawing/2014/main" id="{60FC9BC9-FE38-00BB-30E6-90836AFD284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308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OMG Cat Meme |  Azure Logic Apps; OMG!&#10; Power Apps in ADF | image tagged in memes,omg cat | made w/ Imgflip meme maker">
            <a:extLst>
              <a:ext uri="{FF2B5EF4-FFF2-40B4-BE49-F238E27FC236}">
                <a16:creationId xmlns:a16="http://schemas.microsoft.com/office/drawing/2014/main" id="{6AE5BA55-79A4-062E-C295-9E16284597C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5967" y="0"/>
            <a:ext cx="99400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9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313A0-8163-9ED2-1339-05769CE26E1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20503" y="3048001"/>
            <a:ext cx="2524758" cy="95693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gic Wand Auto with solid fill">
            <a:extLst>
              <a:ext uri="{FF2B5EF4-FFF2-40B4-BE49-F238E27FC236}">
                <a16:creationId xmlns:a16="http://schemas.microsoft.com/office/drawing/2014/main" id="{9F78BFBF-D60D-4C65-B403-92CCA51BC9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88934" y="2819400"/>
            <a:ext cx="1414131" cy="1414131"/>
          </a:xfrm>
          <a:prstGeom prst="rect">
            <a:avLst/>
          </a:prstGeom>
        </p:spPr>
      </p:pic>
      <p:pic>
        <p:nvPicPr>
          <p:cNvPr id="3074" name="Picture 2" descr="Microsoft Power BI Pricing, Features, Reviews &amp; Alternatives | GetApp">
            <a:extLst>
              <a:ext uri="{FF2B5EF4-FFF2-40B4-BE49-F238E27FC236}">
                <a16:creationId xmlns:a16="http://schemas.microsoft.com/office/drawing/2014/main" id="{B6ABE4BE-4AAE-3D15-99F0-21F4E925B5E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425404" y="2434855"/>
            <a:ext cx="2646093" cy="218321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E25F84A-CE4B-F95A-557A-97758E958B57}"/>
              </a:ext>
            </a:extLst>
          </p:cNvPr>
          <p:cNvCxnSpPr>
            <a:stCxn id="3" idx="3"/>
            <a:endCxn id="5" idx="1"/>
          </p:cNvCxnSpPr>
          <p:nvPr/>
        </p:nvCxnSpPr>
        <p:spPr>
          <a:xfrm>
            <a:off x="2645261" y="3526466"/>
            <a:ext cx="2743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C09A10-21CF-E1CD-8729-7F5AB7286254}"/>
              </a:ext>
            </a:extLst>
          </p:cNvPr>
          <p:cNvCxnSpPr>
            <a:stCxn id="5" idx="3"/>
            <a:endCxn id="3074" idx="1"/>
          </p:cNvCxnSpPr>
          <p:nvPr/>
        </p:nvCxnSpPr>
        <p:spPr>
          <a:xfrm flipV="1">
            <a:off x="6803065" y="3526465"/>
            <a:ext cx="26223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531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5D453-F97D-A5BC-F210-8FE03EAC267C}"/>
              </a:ext>
            </a:extLst>
          </p:cNvPr>
          <p:cNvPicPr>
            <a:picLocks noChangeAspect="1"/>
          </p:cNvPicPr>
          <p:nvPr/>
        </p:nvPicPr>
        <p:blipFill>
          <a:blip r:embed="rId3"/>
          <a:stretch>
            <a:fillRect/>
          </a:stretch>
        </p:blipFill>
        <p:spPr>
          <a:xfrm>
            <a:off x="2076055" y="594243"/>
            <a:ext cx="8039890" cy="6263757"/>
          </a:xfrm>
          <a:prstGeom prst="rect">
            <a:avLst/>
          </a:prstGeom>
        </p:spPr>
      </p:pic>
    </p:spTree>
    <p:extLst>
      <p:ext uri="{BB962C8B-B14F-4D97-AF65-F5344CB8AC3E}">
        <p14:creationId xmlns:p14="http://schemas.microsoft.com/office/powerpoint/2010/main" val="3662082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3E01498-FADB-99EB-2EC8-DE44480DC2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1622443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9" name="Rectangle 717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5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he Easy Button  |  This feels embrassingly | image tagged in the easy button | made w/ Imgflip meme maker">
            <a:extLst>
              <a:ext uri="{FF2B5EF4-FFF2-40B4-BE49-F238E27FC236}">
                <a16:creationId xmlns:a16="http://schemas.microsoft.com/office/drawing/2014/main" id="{EABC6C0F-773A-63D9-3117-A6DFCF8F1C5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10467" y="643467"/>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7297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person, wall, indoor, little&#10;&#10;Description automatically generated">
            <a:extLst>
              <a:ext uri="{FF2B5EF4-FFF2-40B4-BE49-F238E27FC236}">
                <a16:creationId xmlns:a16="http://schemas.microsoft.com/office/drawing/2014/main" id="{E2E8EAA8-FC23-2A94-4C07-D6E84EB20E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sp>
        <p:nvSpPr>
          <p:cNvPr id="6" name="Rectangle 5">
            <a:extLst>
              <a:ext uri="{FF2B5EF4-FFF2-40B4-BE49-F238E27FC236}">
                <a16:creationId xmlns:a16="http://schemas.microsoft.com/office/drawing/2014/main" id="{C55208DC-FD9D-AE99-3784-2C18B91B7E98}"/>
              </a:ext>
            </a:extLst>
          </p:cNvPr>
          <p:cNvSpPr/>
          <p:nvPr/>
        </p:nvSpPr>
        <p:spPr>
          <a:xfrm>
            <a:off x="89045" y="61903"/>
            <a:ext cx="4350219" cy="286232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TLDL</a:t>
            </a:r>
          </a:p>
          <a:p>
            <a:pPr algn="ctr"/>
            <a:r>
              <a:rPr lang="en-US" sz="6000" b="0" cap="none" spc="0" dirty="0">
                <a:ln w="0"/>
                <a:solidFill>
                  <a:schemeClr val="accent1"/>
                </a:solidFill>
                <a:effectLst>
                  <a:outerShdw blurRad="38100" dist="25400" dir="5400000" algn="ctr" rotWithShape="0">
                    <a:srgbClr val="6E747A">
                      <a:alpha val="43000"/>
                    </a:srgbClr>
                  </a:outerShdw>
                </a:effectLst>
              </a:rPr>
              <a:t>(Too Long, Didn't Listen)</a:t>
            </a:r>
          </a:p>
        </p:txBody>
      </p:sp>
    </p:spTree>
    <p:extLst>
      <p:ext uri="{BB962C8B-B14F-4D97-AF65-F5344CB8AC3E}">
        <p14:creationId xmlns:p14="http://schemas.microsoft.com/office/powerpoint/2010/main" val="1873173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E6D80DE8-E5DA-C6BD-2547-2D245A4C67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9957" b="8853"/>
          <a:stretch/>
        </p:blipFill>
        <p:spPr>
          <a:xfrm>
            <a:off x="20" y="1282"/>
            <a:ext cx="12191980" cy="6856718"/>
          </a:xfrm>
          <a:prstGeom prst="rect">
            <a:avLst/>
          </a:prstGeom>
        </p:spPr>
      </p:pic>
    </p:spTree>
    <p:extLst>
      <p:ext uri="{BB962C8B-B14F-4D97-AF65-F5344CB8AC3E}">
        <p14:creationId xmlns:p14="http://schemas.microsoft.com/office/powerpoint/2010/main" val="29165630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indoor&#10;&#10;Description automatically generated">
            <a:extLst>
              <a:ext uri="{FF2B5EF4-FFF2-40B4-BE49-F238E27FC236}">
                <a16:creationId xmlns:a16="http://schemas.microsoft.com/office/drawing/2014/main" id="{621C26CC-7DF3-C649-5747-57096999216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1454456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9815338B-9AB9-5CBB-C68D-57324DA16C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941437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Qr code&#10;&#10;Description automatically generated">
            <a:extLst>
              <a:ext uri="{FF2B5EF4-FFF2-40B4-BE49-F238E27FC236}">
                <a16:creationId xmlns:a16="http://schemas.microsoft.com/office/drawing/2014/main" id="{4F0AD9D1-A414-C496-C70B-F471F95C92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9199357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measuring stick&#10;&#10;Description automatically generated">
            <a:extLst>
              <a:ext uri="{FF2B5EF4-FFF2-40B4-BE49-F238E27FC236}">
                <a16:creationId xmlns:a16="http://schemas.microsoft.com/office/drawing/2014/main" id="{671ABAAA-C2D1-D1D0-97AD-BB10DD26666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213407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indoor, toy, colorful, pile&#10;&#10;Description automatically generated">
            <a:extLst>
              <a:ext uri="{FF2B5EF4-FFF2-40B4-BE49-F238E27FC236}">
                <a16:creationId xmlns:a16="http://schemas.microsoft.com/office/drawing/2014/main" id="{D71CD2EF-D63A-08D4-282E-3CEE63DF35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46789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gic GIF - Magic Shia La Beouf GIFs">
            <a:extLst>
              <a:ext uri="{FF2B5EF4-FFF2-40B4-BE49-F238E27FC236}">
                <a16:creationId xmlns:a16="http://schemas.microsoft.com/office/drawing/2014/main" id="{9D64BC81-FD0C-0D79-04DE-8FBE64AE2940}"/>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106087" y="643466"/>
            <a:ext cx="997982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3242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oy, indoor, wall, LEGO&#10;&#10;Description automatically generated">
            <a:extLst>
              <a:ext uri="{FF2B5EF4-FFF2-40B4-BE49-F238E27FC236}">
                <a16:creationId xmlns:a16="http://schemas.microsoft.com/office/drawing/2014/main" id="{A8F90E7A-B286-1273-E059-B90A868084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1632046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clock, sign&#10;&#10;Description automatically generated">
            <a:extLst>
              <a:ext uri="{FF2B5EF4-FFF2-40B4-BE49-F238E27FC236}">
                <a16:creationId xmlns:a16="http://schemas.microsoft.com/office/drawing/2014/main" id="{B7F4C5F3-BEF8-90B4-E859-7CC2D92A62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2368193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person, baby, indoor&#10;&#10;Description automatically generated">
            <a:extLst>
              <a:ext uri="{FF2B5EF4-FFF2-40B4-BE49-F238E27FC236}">
                <a16:creationId xmlns:a16="http://schemas.microsoft.com/office/drawing/2014/main" id="{ADFB8E82-379F-AD77-F188-B17806BCAC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63498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7E1D1616-A623-33F8-A8E7-68597962DF82}"/>
              </a:ext>
            </a:extLst>
          </p:cNvPr>
          <p:cNvSpPr/>
          <p:nvPr/>
        </p:nvSpPr>
        <p:spPr>
          <a:xfrm>
            <a:off x="6234865" y="568517"/>
            <a:ext cx="5248221" cy="106720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cap="none" spc="0">
                <a:ln w="0"/>
                <a:solidFill>
                  <a:schemeClr val="bg1"/>
                </a:solidFill>
                <a:effectLst>
                  <a:outerShdw blurRad="38100" dist="25400" dir="5400000" algn="ctr" rotWithShape="0">
                    <a:srgbClr val="6E747A">
                      <a:alpha val="43000"/>
                    </a:srgbClr>
                  </a:outerShdw>
                </a:effectLst>
                <a:latin typeface="+mj-lt"/>
                <a:ea typeface="+mj-ea"/>
                <a:cs typeface="+mj-cs"/>
              </a:rPr>
              <a:t>Credits</a:t>
            </a:r>
          </a:p>
        </p:txBody>
      </p:sp>
      <p:pic>
        <p:nvPicPr>
          <p:cNvPr id="2050" name="Picture 2">
            <a:extLst>
              <a:ext uri="{FF2B5EF4-FFF2-40B4-BE49-F238E27FC236}">
                <a16:creationId xmlns:a16="http://schemas.microsoft.com/office/drawing/2014/main" id="{48217A67-3DD7-84E2-EB75-354B06512A7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6005" y="1159495"/>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2067" name="Group 2056">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058" name="Freeform: Shape 205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59" name="Freeform: Shape 205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Rectangle 2">
            <a:extLst>
              <a:ext uri="{FF2B5EF4-FFF2-40B4-BE49-F238E27FC236}">
                <a16:creationId xmlns:a16="http://schemas.microsoft.com/office/drawing/2014/main" id="{8FC68397-49BC-9C6C-55C2-E0FA1A5AFA03}"/>
              </a:ext>
            </a:extLst>
          </p:cNvPr>
          <p:cNvSpPr/>
          <p:nvPr/>
        </p:nvSpPr>
        <p:spPr>
          <a:xfrm>
            <a:off x="5026957" y="1820369"/>
            <a:ext cx="7165043" cy="4351338"/>
          </a:xfrm>
          <a:prstGeom prst="rect">
            <a:avLst/>
          </a:prstGeom>
        </p:spPr>
        <p:txBody>
          <a:bodyPr vert="horz" lIns="91440" tIns="45720" rIns="91440" bIns="45720" rtlCol="0">
            <a:normAutofit fontScale="92500"/>
          </a:bodyPr>
          <a:lstStyle/>
          <a:p>
            <a:pPr>
              <a:lnSpc>
                <a:spcPct val="90000"/>
              </a:lnSpc>
              <a:spcAft>
                <a:spcPts val="600"/>
              </a:spcAft>
            </a:pPr>
            <a:r>
              <a:rPr lang="en-US" sz="5400" b="0" cap="none" spc="0" dirty="0">
                <a:ln w="0"/>
                <a:solidFill>
                  <a:schemeClr val="bg1"/>
                </a:solidFill>
                <a:effectLst>
                  <a:outerShdw blurRad="38100" dist="25400" dir="5400000" algn="ctr" rotWithShape="0">
                    <a:srgbClr val="6E747A">
                      <a:alpha val="43000"/>
                    </a:srgbClr>
                  </a:outerShdw>
                </a:effectLst>
              </a:rPr>
              <a:t>Tom “</a:t>
            </a:r>
            <a:r>
              <a:rPr lang="en-US" sz="5400" b="1" cap="none" spc="0" dirty="0">
                <a:ln w="0"/>
                <a:solidFill>
                  <a:schemeClr val="bg1"/>
                </a:solidFill>
                <a:effectLst>
                  <a:outerShdw blurRad="38100" dist="25400" dir="5400000" algn="ctr" rotWithShape="0">
                    <a:srgbClr val="6E747A">
                      <a:alpha val="43000"/>
                    </a:srgbClr>
                  </a:outerShdw>
                </a:effectLst>
              </a:rPr>
              <a:t>@</a:t>
            </a:r>
            <a:r>
              <a:rPr lang="en-US" sz="5400" b="1" cap="none" spc="0" dirty="0" err="1">
                <a:ln w="0"/>
                <a:solidFill>
                  <a:schemeClr val="bg1"/>
                </a:solidFill>
                <a:effectLst>
                  <a:outerShdw blurRad="38100" dist="25400" dir="5400000" algn="ctr" rotWithShape="0">
                    <a:srgbClr val="6E747A">
                      <a:alpha val="43000"/>
                    </a:srgbClr>
                  </a:outerShdw>
                </a:effectLst>
              </a:rPr>
              <a:t>SQLTomato</a:t>
            </a:r>
            <a:r>
              <a:rPr lang="en-US" sz="5400" b="0" cap="none" spc="0" dirty="0">
                <a:ln w="0"/>
                <a:solidFill>
                  <a:schemeClr val="bg1"/>
                </a:solidFill>
                <a:effectLst>
                  <a:outerShdw blurRad="38100" dist="25400" dir="5400000" algn="ctr" rotWithShape="0">
                    <a:srgbClr val="6E747A">
                      <a:alpha val="43000"/>
                    </a:srgbClr>
                  </a:outerShdw>
                </a:effectLst>
              </a:rPr>
              <a:t>” </a:t>
            </a:r>
            <a:r>
              <a:rPr lang="en-US" sz="5400" b="0" cap="none" spc="0" dirty="0" err="1">
                <a:ln w="0"/>
                <a:solidFill>
                  <a:schemeClr val="bg1"/>
                </a:solidFill>
                <a:effectLst>
                  <a:outerShdw blurRad="38100" dist="25400" dir="5400000" algn="ctr" rotWithShape="0">
                    <a:srgbClr val="6E747A">
                      <a:alpha val="43000"/>
                    </a:srgbClr>
                  </a:outerShdw>
                </a:effectLst>
              </a:rPr>
              <a:t>Skyes</a:t>
            </a:r>
            <a:endParaRPr lang="en-US" sz="5400" dirty="0">
              <a:ln w="0"/>
              <a:solidFill>
                <a:schemeClr val="bg1"/>
              </a:solidFill>
              <a:effectLst>
                <a:outerShdw blurRad="38100" dist="25400" dir="5400000" algn="ctr" rotWithShape="0">
                  <a:srgbClr val="6E747A">
                    <a:alpha val="43000"/>
                  </a:srgbClr>
                </a:outerShdw>
              </a:effectLst>
            </a:endParaRPr>
          </a:p>
          <a:p>
            <a:pPr marL="285750" indent="-285750">
              <a:lnSpc>
                <a:spcPct val="90000"/>
              </a:lnSpc>
              <a:spcAft>
                <a:spcPts val="600"/>
              </a:spcAft>
              <a:buFont typeface="Arial" panose="020B0604020202020204" pitchFamily="34" charset="0"/>
              <a:buChar char="•"/>
            </a:pPr>
            <a:r>
              <a:rPr lang="en-US" sz="6600" b="0" cap="none" spc="0" dirty="0">
                <a:ln w="0"/>
                <a:solidFill>
                  <a:schemeClr val="bg1"/>
                </a:solidFill>
                <a:effectLst>
                  <a:outerShdw blurRad="38100" dist="25400" dir="5400000" algn="ctr" rotWithShape="0">
                    <a:srgbClr val="6E747A">
                      <a:alpha val="43000"/>
                    </a:srgbClr>
                  </a:outerShdw>
                </a:effectLst>
              </a:rPr>
              <a:t>ADF assistance</a:t>
            </a:r>
          </a:p>
          <a:p>
            <a:pPr marL="285750" indent="-285750">
              <a:lnSpc>
                <a:spcPct val="90000"/>
              </a:lnSpc>
              <a:spcAft>
                <a:spcPts val="600"/>
              </a:spcAft>
              <a:buFont typeface="Arial" panose="020B0604020202020204" pitchFamily="34" charset="0"/>
              <a:buChar char="•"/>
            </a:pPr>
            <a:r>
              <a:rPr lang="en-US" sz="6600" b="0" cap="none" spc="0" dirty="0">
                <a:ln w="0"/>
                <a:solidFill>
                  <a:schemeClr val="bg1"/>
                </a:solidFill>
                <a:effectLst>
                  <a:outerShdw blurRad="38100" dist="25400" dir="5400000" algn="ctr" rotWithShape="0">
                    <a:srgbClr val="6E747A">
                      <a:alpha val="43000"/>
                    </a:srgbClr>
                  </a:outerShdw>
                </a:effectLst>
              </a:rPr>
              <a:t>General good </a:t>
            </a:r>
            <a:r>
              <a:rPr lang="en-US" sz="6600" dirty="0">
                <a:ln w="0"/>
                <a:solidFill>
                  <a:schemeClr val="bg1"/>
                </a:solidFill>
                <a:effectLst>
                  <a:outerShdw blurRad="38100" dist="25400" dir="5400000" algn="ctr" rotWithShape="0">
                    <a:srgbClr val="6E747A">
                      <a:alpha val="43000"/>
                    </a:srgbClr>
                  </a:outerShdw>
                </a:effectLst>
              </a:rPr>
              <a:t>guy</a:t>
            </a:r>
          </a:p>
          <a:p>
            <a:pPr marL="285750" indent="-285750">
              <a:lnSpc>
                <a:spcPct val="90000"/>
              </a:lnSpc>
              <a:spcAft>
                <a:spcPts val="600"/>
              </a:spcAft>
              <a:buFont typeface="Arial" panose="020B0604020202020204" pitchFamily="34" charset="0"/>
              <a:buChar char="•"/>
            </a:pPr>
            <a:r>
              <a:rPr lang="en-US" sz="6600" dirty="0">
                <a:ln w="0"/>
                <a:solidFill>
                  <a:schemeClr val="bg1"/>
                </a:solidFill>
                <a:effectLst>
                  <a:outerShdw blurRad="38100" dist="25400" dir="5400000" algn="ctr" rotWithShape="0">
                    <a:srgbClr val="6E747A">
                      <a:alpha val="43000"/>
                    </a:srgbClr>
                  </a:outerShdw>
                </a:effectLst>
              </a:rPr>
              <a:t>Name of the project.</a:t>
            </a:r>
            <a:endParaRPr lang="en-US" sz="6600" b="0" cap="none" spc="0" dirty="0">
              <a:ln w="0"/>
              <a:solidFill>
                <a:schemeClr val="bg1"/>
              </a:solidFill>
              <a:effectLst>
                <a:outerShdw blurRad="38100" dist="25400" dir="5400000" algn="ctr" rotWithShape="0">
                  <a:srgbClr val="6E747A">
                    <a:alpha val="43000"/>
                  </a:srgbClr>
                </a:outerShdw>
              </a:effectLst>
            </a:endParaRPr>
          </a:p>
        </p:txBody>
      </p:sp>
      <p:grpSp>
        <p:nvGrpSpPr>
          <p:cNvPr id="206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062" name="Freeform: Shape 2061">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3" name="Freeform: Shape 2062">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55107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DD1A61-13B1-A439-A023-7AB69AF793F2}"/>
              </a:ext>
            </a:extLst>
          </p:cNvPr>
          <p:cNvSpPr txBox="1"/>
          <p:nvPr/>
        </p:nvSpPr>
        <p:spPr>
          <a:xfrm>
            <a:off x="1001684" y="170411"/>
            <a:ext cx="10178934" cy="2025483"/>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4400" b="0" kern="1200" cap="none" spc="0" dirty="0">
                <a:ln w="0"/>
                <a:solidFill>
                  <a:schemeClr val="tx1"/>
                </a:solidFill>
                <a:effectLst>
                  <a:outerShdw blurRad="38100" dist="25400" dir="5400000" algn="ctr" rotWithShape="0">
                    <a:srgbClr val="6E747A">
                      <a:alpha val="43000"/>
                    </a:srgbClr>
                  </a:outerShdw>
                </a:effectLst>
                <a:latin typeface="+mj-lt"/>
                <a:ea typeface="+mj-ea"/>
                <a:cs typeface="+mj-cs"/>
              </a:rPr>
              <a:t>James</a:t>
            </a:r>
            <a:r>
              <a:rPr lang="en-US" sz="4400" kern="1200" dirty="0">
                <a:ln w="0"/>
                <a:solidFill>
                  <a:schemeClr val="tx1"/>
                </a:solidFill>
                <a:effectLst>
                  <a:outerShdw blurRad="38100" dist="25400" dir="5400000" algn="ctr" rotWithShape="0">
                    <a:srgbClr val="6E747A">
                      <a:alpha val="43000"/>
                    </a:srgbClr>
                  </a:outerShdw>
                </a:effectLst>
                <a:latin typeface="+mj-lt"/>
                <a:ea typeface="+mj-ea"/>
                <a:cs typeface="+mj-cs"/>
              </a:rPr>
              <a:t> Dales</a:t>
            </a:r>
          </a:p>
          <a:p>
            <a:pPr algn="ctr">
              <a:lnSpc>
                <a:spcPct val="90000"/>
              </a:lnSpc>
              <a:spcBef>
                <a:spcPct val="0"/>
              </a:spcBef>
              <a:spcAft>
                <a:spcPts val="600"/>
              </a:spcAft>
            </a:pPr>
            <a:r>
              <a:rPr lang="en-US" sz="4400" b="0" kern="1200" cap="none" spc="0" dirty="0">
                <a:ln w="0"/>
                <a:solidFill>
                  <a:schemeClr val="tx1"/>
                </a:solidFill>
                <a:effectLst>
                  <a:outerShdw blurRad="38100" dist="25400" dir="5400000" algn="ctr" rotWithShape="0">
                    <a:srgbClr val="6E747A">
                      <a:alpha val="43000"/>
                    </a:srgbClr>
                  </a:outerShdw>
                </a:effectLst>
                <a:latin typeface="+mj-lt"/>
                <a:ea typeface="+mj-ea"/>
                <a:cs typeface="+mj-cs"/>
              </a:rPr>
              <a:t>The amazing dev who created Icon Map!</a:t>
            </a:r>
          </a:p>
          <a:p>
            <a:pPr algn="ctr">
              <a:lnSpc>
                <a:spcPct val="90000"/>
              </a:lnSpc>
              <a:spcBef>
                <a:spcPct val="0"/>
              </a:spcBef>
              <a:spcAft>
                <a:spcPts val="600"/>
              </a:spcAft>
            </a:pPr>
            <a:r>
              <a:rPr lang="en-US" sz="4400" kern="1200" dirty="0">
                <a:ln w="0"/>
                <a:solidFill>
                  <a:schemeClr val="tx1"/>
                </a:solidFill>
                <a:effectLst>
                  <a:outerShdw blurRad="38100" dist="25400" dir="5400000" algn="ctr" rotWithShape="0">
                    <a:srgbClr val="6E747A">
                      <a:alpha val="43000"/>
                    </a:srgbClr>
                  </a:outerShdw>
                </a:effectLst>
                <a:latin typeface="+mj-lt"/>
                <a:ea typeface="+mj-ea"/>
                <a:cs typeface="+mj-cs"/>
              </a:rPr>
              <a:t>Icon-map.com</a:t>
            </a:r>
            <a:endParaRPr lang="en-US" sz="4400" b="0" kern="1200" cap="none" spc="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pic>
        <p:nvPicPr>
          <p:cNvPr id="4098" name="Picture 2" descr="Image">
            <a:extLst>
              <a:ext uri="{FF2B5EF4-FFF2-40B4-BE49-F238E27FC236}">
                <a16:creationId xmlns:a16="http://schemas.microsoft.com/office/drawing/2014/main" id="{0F5A7548-8E07-4776-5440-87BD58BE718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6F3BD9-CA7D-EC54-F2DD-0DA45E02B9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
        <p:nvSpPr>
          <p:cNvPr id="4" name="Rectangle 3">
            <a:extLst>
              <a:ext uri="{FF2B5EF4-FFF2-40B4-BE49-F238E27FC236}">
                <a16:creationId xmlns:a16="http://schemas.microsoft.com/office/drawing/2014/main" id="{698D2261-082A-0534-237A-346902E867EE}"/>
              </a:ext>
            </a:extLst>
          </p:cNvPr>
          <p:cNvSpPr/>
          <p:nvPr/>
        </p:nvSpPr>
        <p:spPr>
          <a:xfrm>
            <a:off x="-6649" y="0"/>
            <a:ext cx="2169172" cy="830997"/>
          </a:xfrm>
          <a:prstGeom prst="rect">
            <a:avLst/>
          </a:prstGeom>
          <a:noFill/>
        </p:spPr>
        <p:txBody>
          <a:bodyPr wrap="square" lIns="91440" tIns="45720" rIns="91440" bIns="45720">
            <a:spAutoFit/>
          </a:bodyPr>
          <a:lstStyle/>
          <a:p>
            <a:pPr algn="ctr"/>
            <a:r>
              <a:rPr lang="en-US" sz="4800" b="1" dirty="0">
                <a:ln w="0"/>
                <a:effectLst>
                  <a:outerShdw blurRad="38100" dist="19050" dir="2700000" algn="tl" rotWithShape="0">
                    <a:schemeClr val="dk1">
                      <a:alpha val="40000"/>
                    </a:schemeClr>
                  </a:outerShdw>
                </a:effectLst>
              </a:rPr>
              <a:t>Credits</a:t>
            </a:r>
          </a:p>
        </p:txBody>
      </p:sp>
    </p:spTree>
    <p:extLst>
      <p:ext uri="{BB962C8B-B14F-4D97-AF65-F5344CB8AC3E}">
        <p14:creationId xmlns:p14="http://schemas.microsoft.com/office/powerpoint/2010/main" val="377885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49CDCA-E9FC-B064-D801-62FF44B51533}"/>
              </a:ext>
            </a:extLst>
          </p:cNvPr>
          <p:cNvPicPr>
            <a:picLocks noChangeAspect="1"/>
          </p:cNvPicPr>
          <p:nvPr/>
        </p:nvPicPr>
        <p:blipFill>
          <a:blip r:embed="rId2"/>
          <a:stretch>
            <a:fillRect/>
          </a:stretch>
        </p:blipFill>
        <p:spPr>
          <a:xfrm>
            <a:off x="0" y="0"/>
            <a:ext cx="8315760" cy="3657600"/>
          </a:xfrm>
          <a:prstGeom prst="rect">
            <a:avLst/>
          </a:prstGeom>
        </p:spPr>
      </p:pic>
      <p:sp>
        <p:nvSpPr>
          <p:cNvPr id="2" name="Rectangle 1">
            <a:extLst>
              <a:ext uri="{FF2B5EF4-FFF2-40B4-BE49-F238E27FC236}">
                <a16:creationId xmlns:a16="http://schemas.microsoft.com/office/drawing/2014/main" id="{1485C665-4482-EBB0-118B-4CEB1E21DBDF}"/>
              </a:ext>
            </a:extLst>
          </p:cNvPr>
          <p:cNvSpPr/>
          <p:nvPr/>
        </p:nvSpPr>
        <p:spPr>
          <a:xfrm>
            <a:off x="306820" y="3938885"/>
            <a:ext cx="633327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Laura Graham-Brown </a:t>
            </a:r>
          </a:p>
        </p:txBody>
      </p:sp>
      <p:sp>
        <p:nvSpPr>
          <p:cNvPr id="4" name="Rectangle 3">
            <a:extLst>
              <a:ext uri="{FF2B5EF4-FFF2-40B4-BE49-F238E27FC236}">
                <a16:creationId xmlns:a16="http://schemas.microsoft.com/office/drawing/2014/main" id="{FA99F774-FEF0-F0B6-A930-D967EB1B15EE}"/>
              </a:ext>
            </a:extLst>
          </p:cNvPr>
          <p:cNvSpPr/>
          <p:nvPr/>
        </p:nvSpPr>
        <p:spPr>
          <a:xfrm>
            <a:off x="239018" y="5313705"/>
            <a:ext cx="862287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Sharing ideas, and inspiration</a:t>
            </a:r>
          </a:p>
        </p:txBody>
      </p:sp>
    </p:spTree>
    <p:extLst>
      <p:ext uri="{BB962C8B-B14F-4D97-AF65-F5344CB8AC3E}">
        <p14:creationId xmlns:p14="http://schemas.microsoft.com/office/powerpoint/2010/main" val="1919612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erson smiling for the camera">
            <a:extLst>
              <a:ext uri="{FF2B5EF4-FFF2-40B4-BE49-F238E27FC236}">
                <a16:creationId xmlns:a16="http://schemas.microsoft.com/office/drawing/2014/main" id="{0BB02F6A-821E-782B-992D-BD4C91E18A6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3149" y="548747"/>
            <a:ext cx="3610023" cy="56990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email">
            <a:extLst>
              <a:ext uri="{FF2B5EF4-FFF2-40B4-BE49-F238E27FC236}">
                <a16:creationId xmlns:a16="http://schemas.microsoft.com/office/drawing/2014/main" id="{1C2B9275-12BD-E594-BE0A-F1D164D45B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3504" y="2758106"/>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FA661D-9265-3C2E-62A6-697EAA3704FE}"/>
              </a:ext>
            </a:extLst>
          </p:cNvPr>
          <p:cNvSpPr/>
          <p:nvPr/>
        </p:nvSpPr>
        <p:spPr>
          <a:xfrm>
            <a:off x="5305501" y="2850480"/>
            <a:ext cx="4455518" cy="584775"/>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Darren.Phillips@qnrl.com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8F6F2138-0573-2429-D109-3F92D68010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7273" y="3701859"/>
            <a:ext cx="1071948" cy="942575"/>
          </a:xfrm>
          <a:prstGeom prst="rect">
            <a:avLst/>
          </a:prstGeom>
        </p:spPr>
      </p:pic>
      <p:sp>
        <p:nvSpPr>
          <p:cNvPr id="7" name="Rectangle 6">
            <a:extLst>
              <a:ext uri="{FF2B5EF4-FFF2-40B4-BE49-F238E27FC236}">
                <a16:creationId xmlns:a16="http://schemas.microsoft.com/office/drawing/2014/main" id="{AA03FF39-519C-25E0-377D-907C8259CDBD}"/>
              </a:ext>
            </a:extLst>
          </p:cNvPr>
          <p:cNvSpPr/>
          <p:nvPr/>
        </p:nvSpPr>
        <p:spPr>
          <a:xfrm>
            <a:off x="5376314" y="3791071"/>
            <a:ext cx="2961067" cy="584775"/>
          </a:xfrm>
          <a:prstGeom prst="rect">
            <a:avLst/>
          </a:prstGeom>
          <a:noFill/>
        </p:spPr>
        <p:txBody>
          <a:bodyPr wrap="none" lIns="91440" tIns="45720" rIns="91440" bIns="45720">
            <a:spAutoFit/>
          </a:bodyPr>
          <a:lstStyle/>
          <a:p>
            <a:r>
              <a:rPr lang="en-GB" sz="3200" dirty="0">
                <a:effectLst/>
                <a:latin typeface="-apple-system"/>
              </a:rPr>
              <a:t>@DaristaBarista </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4" descr="linkedin, social icon">
            <a:extLst>
              <a:ext uri="{FF2B5EF4-FFF2-40B4-BE49-F238E27FC236}">
                <a16:creationId xmlns:a16="http://schemas.microsoft.com/office/drawing/2014/main" id="{C8406577-7167-DAB1-5D8C-7A8051EDA86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11669" y="4819487"/>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3BC7CB7-2160-A972-109F-CDA4C7B960DB}"/>
              </a:ext>
            </a:extLst>
          </p:cNvPr>
          <p:cNvSpPr/>
          <p:nvPr/>
        </p:nvSpPr>
        <p:spPr>
          <a:xfrm>
            <a:off x="5450413" y="4816292"/>
            <a:ext cx="623286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linkedin.com/in/darrenphillips1984/</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85DFB930-9B11-26EA-325D-8934E274734E}"/>
              </a:ext>
            </a:extLst>
          </p:cNvPr>
          <p:cNvSpPr/>
          <p:nvPr/>
        </p:nvSpPr>
        <p:spPr>
          <a:xfrm>
            <a:off x="5476585" y="5972054"/>
            <a:ext cx="4830190" cy="584775"/>
          </a:xfrm>
          <a:prstGeom prst="rect">
            <a:avLst/>
          </a:prstGeom>
        </p:spPr>
        <p:txBody>
          <a:bodyPr wrap="square">
            <a:spAutoFit/>
          </a:bodyPr>
          <a:lstStyle/>
          <a:p>
            <a:r>
              <a:rPr lang="en-GB" sz="3200" dirty="0"/>
              <a:t>https://www.qnrl.com/</a:t>
            </a:r>
          </a:p>
        </p:txBody>
      </p:sp>
      <p:sp>
        <p:nvSpPr>
          <p:cNvPr id="11" name="Rectangle 10">
            <a:extLst>
              <a:ext uri="{FF2B5EF4-FFF2-40B4-BE49-F238E27FC236}">
                <a16:creationId xmlns:a16="http://schemas.microsoft.com/office/drawing/2014/main" id="{6910DAD3-96B3-1E04-3C2E-E7E3195FEADA}"/>
              </a:ext>
            </a:extLst>
          </p:cNvPr>
          <p:cNvSpPr/>
          <p:nvPr/>
        </p:nvSpPr>
        <p:spPr>
          <a:xfrm>
            <a:off x="4841337" y="62928"/>
            <a:ext cx="5175584"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Darren Phillips</a:t>
            </a:r>
          </a:p>
        </p:txBody>
      </p:sp>
      <p:sp>
        <p:nvSpPr>
          <p:cNvPr id="12" name="Rectangle 11">
            <a:extLst>
              <a:ext uri="{FF2B5EF4-FFF2-40B4-BE49-F238E27FC236}">
                <a16:creationId xmlns:a16="http://schemas.microsoft.com/office/drawing/2014/main" id="{B5C11B09-26E8-99C1-3A2C-EE1D79042237}"/>
              </a:ext>
            </a:extLst>
          </p:cNvPr>
          <p:cNvSpPr/>
          <p:nvPr/>
        </p:nvSpPr>
        <p:spPr>
          <a:xfrm>
            <a:off x="4351333" y="1083754"/>
            <a:ext cx="6484231" cy="1569660"/>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Marketing Guru</a:t>
            </a:r>
          </a:p>
          <a:p>
            <a:pPr algn="ctr"/>
            <a:r>
              <a:rPr lang="en-US" sz="3200" b="0" cap="none" spc="0" dirty="0">
                <a:ln w="0"/>
                <a:solidFill>
                  <a:schemeClr val="tx1"/>
                </a:solidFill>
                <a:effectLst>
                  <a:outerShdw blurRad="38100" dist="19050" dir="2700000" algn="tl" rotWithShape="0">
                    <a:schemeClr val="dk1">
                      <a:alpha val="40000"/>
                    </a:schemeClr>
                  </a:outerShdw>
                </a:effectLst>
              </a:rPr>
              <a:t>Graphics Genius</a:t>
            </a:r>
          </a:p>
          <a:p>
            <a:pPr algn="ctr"/>
            <a:r>
              <a:rPr lang="en-US" sz="3200" dirty="0">
                <a:ln w="0"/>
                <a:effectLst>
                  <a:outerShdw blurRad="38100" dist="19050" dir="2700000" algn="tl" rotWithShape="0">
                    <a:schemeClr val="dk1">
                      <a:alpha val="40000"/>
                    </a:schemeClr>
                  </a:outerShdw>
                </a:effectLst>
              </a:rPr>
              <a:t>Fantastic Barista </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3" name="Picture 12" descr="Logo&#10;&#10;Description automatically generated">
            <a:extLst>
              <a:ext uri="{FF2B5EF4-FFF2-40B4-BE49-F238E27FC236}">
                <a16:creationId xmlns:a16="http://schemas.microsoft.com/office/drawing/2014/main" id="{1757EB8C-1A74-790F-90D1-B9A75496C1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54972" y="5795018"/>
            <a:ext cx="1132484" cy="942575"/>
          </a:xfrm>
          <a:prstGeom prst="rect">
            <a:avLst/>
          </a:prstGeom>
        </p:spPr>
      </p:pic>
    </p:spTree>
    <p:extLst>
      <p:ext uri="{BB962C8B-B14F-4D97-AF65-F5344CB8AC3E}">
        <p14:creationId xmlns:p14="http://schemas.microsoft.com/office/powerpoint/2010/main" val="6156224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3949" y="2933564"/>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4364095" y="3027123"/>
            <a:ext cx="5080179" cy="584775"/>
          </a:xfrm>
          <a:prstGeom prst="rect">
            <a:avLst/>
          </a:prstGeom>
          <a:noFill/>
        </p:spPr>
        <p:txBody>
          <a:bodyPr wrap="square" lIns="91440" tIns="45720" rIns="91440" bIns="45720" anchor="t">
            <a:spAutoFit/>
          </a:bodyPr>
          <a:lstStyle/>
          <a:p>
            <a:r>
              <a:rPr lang="en-US" sz="3200" dirty="0">
                <a:ln w="0"/>
                <a:effectLst>
                  <a:outerShdw blurRad="38100" dist="19050" dir="2700000" algn="tl" rotWithShape="0">
                    <a:schemeClr val="dk1">
                      <a:alpha val="40000"/>
                    </a:schemeClr>
                  </a:outerShdw>
                </a:effectLst>
              </a:rPr>
              <a:t>Keith.Atherton@qnrl.com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48433" y="3841118"/>
            <a:ext cx="1071948" cy="787539"/>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4380917" y="3942499"/>
            <a:ext cx="3397597"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@MrKeithAtherton</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84886" y="480315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364095" y="4868661"/>
            <a:ext cx="7757124"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https://www.linkedin.com/in/keith-atherton/</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4364095" y="5872341"/>
            <a:ext cx="4830190" cy="584775"/>
          </a:xfrm>
          <a:prstGeom prst="rect">
            <a:avLst/>
          </a:prstGeom>
        </p:spPr>
        <p:txBody>
          <a:bodyPr wrap="square">
            <a:spAutoFit/>
          </a:bodyPr>
          <a:lstStyle/>
          <a:p>
            <a:r>
              <a:rPr lang="en-GB" sz="3200" dirty="0">
                <a:effectLst>
                  <a:outerShdw blurRad="38100" dist="38100" dir="2700000" algn="tl">
                    <a:srgbClr val="000000">
                      <a:alpha val="43137"/>
                    </a:srgbClr>
                  </a:outerShdw>
                </a:effectLst>
              </a:rPr>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3712554" y="100480"/>
            <a:ext cx="8316885" cy="1107996"/>
          </a:xfrm>
          <a:prstGeom prst="rect">
            <a:avLst/>
          </a:prstGeom>
          <a:noFill/>
        </p:spPr>
        <p:txBody>
          <a:bodyPr wrap="squar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Keith Atherton</a:t>
            </a:r>
          </a:p>
        </p:txBody>
      </p:sp>
      <p:sp>
        <p:nvSpPr>
          <p:cNvPr id="15" name="Rectangle 14">
            <a:extLst>
              <a:ext uri="{FF2B5EF4-FFF2-40B4-BE49-F238E27FC236}">
                <a16:creationId xmlns:a16="http://schemas.microsoft.com/office/drawing/2014/main" id="{B3EE74DC-EFDA-4B56-B59A-302AC635EE8A}"/>
              </a:ext>
            </a:extLst>
          </p:cNvPr>
          <p:cNvSpPr/>
          <p:nvPr/>
        </p:nvSpPr>
        <p:spPr>
          <a:xfrm>
            <a:off x="3712554" y="1207050"/>
            <a:ext cx="8312886" cy="1569660"/>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Senior Developer with Quorum</a:t>
            </a:r>
          </a:p>
          <a:p>
            <a:pPr algn="ctr"/>
            <a:r>
              <a:rPr lang="en-US" sz="3200" dirty="0">
                <a:ln w="0"/>
                <a:effectLst>
                  <a:outerShdw blurRad="38100" dist="19050" dir="2700000" algn="tl" rotWithShape="0">
                    <a:schemeClr val="dk1">
                      <a:alpha val="40000"/>
                    </a:schemeClr>
                  </a:outerShdw>
                </a:effectLst>
              </a:rPr>
              <a:t>Lives near Edinburgh, Scotland</a:t>
            </a:r>
          </a:p>
          <a:p>
            <a:pPr algn="ctr"/>
            <a:r>
              <a:rPr lang="en-US" sz="3200" b="0" cap="none" spc="0" dirty="0">
                <a:ln w="0"/>
                <a:solidFill>
                  <a:schemeClr val="tx1"/>
                </a:solidFill>
                <a:effectLst>
                  <a:outerShdw blurRad="38100" dist="19050" dir="2700000" algn="tl" rotWithShape="0">
                    <a:schemeClr val="dk1">
                      <a:alpha val="40000"/>
                    </a:schemeClr>
                  </a:outerShdw>
                </a:effectLst>
              </a:rPr>
              <a:t>[Not from there originally </a:t>
            </a:r>
            <a:r>
              <a:rPr lang="en-GB" sz="3200" b="0" cap="none" spc="0" dirty="0">
                <a:ln w="0"/>
                <a:solidFill>
                  <a:schemeClr val="tx1"/>
                </a:solidFill>
                <a:effectLst>
                  <a:outerShdw blurRad="38100" dist="19050" dir="2700000" algn="tl" rotWithShape="0">
                    <a:schemeClr val="dk1">
                      <a:alpha val="40000"/>
                    </a:schemeClr>
                  </a:outerShdw>
                </a:effectLst>
              </a:rPr>
              <a:t>🤫</a:t>
            </a:r>
            <a:r>
              <a:rPr lang="en-US" sz="3200" b="0" cap="none" spc="0" dirty="0">
                <a:ln w="0"/>
                <a:solidFill>
                  <a:schemeClr val="tx1"/>
                </a:solidFill>
                <a:effectLst>
                  <a:outerShdw blurRad="38100" dist="19050" dir="2700000" algn="tl" rotWithShape="0">
                    <a:schemeClr val="dk1">
                      <a:alpha val="40000"/>
                    </a:schemeClr>
                  </a:outerShdw>
                </a:effectLst>
              </a:rPr>
              <a: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48433" y="5693442"/>
            <a:ext cx="1132484" cy="942575"/>
          </a:xfrm>
          <a:prstGeom prst="rect">
            <a:avLst/>
          </a:prstGeom>
        </p:spPr>
      </p:pic>
      <p:pic>
        <p:nvPicPr>
          <p:cNvPr id="4" name="Picture 3" descr="A person wearing a suit and tie&#10;&#10;Description automatically generated with medium confidence">
            <a:extLst>
              <a:ext uri="{FF2B5EF4-FFF2-40B4-BE49-F238E27FC236}">
                <a16:creationId xmlns:a16="http://schemas.microsoft.com/office/drawing/2014/main" id="{7A69DA84-F625-147B-ADEA-479B7AED339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2868" y="1873031"/>
            <a:ext cx="3111939" cy="3111939"/>
          </a:xfrm>
          <a:prstGeom prst="rect">
            <a:avLst/>
          </a:prstGeom>
        </p:spPr>
      </p:pic>
    </p:spTree>
    <p:extLst>
      <p:ext uri="{BB962C8B-B14F-4D97-AF65-F5344CB8AC3E}">
        <p14:creationId xmlns:p14="http://schemas.microsoft.com/office/powerpoint/2010/main" val="35999485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79952"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321949" y="2496734"/>
            <a:ext cx="4455518" cy="584775"/>
          </a:xfrm>
          <a:prstGeom prst="rect">
            <a:avLst/>
          </a:prstGeom>
          <a:noFill/>
        </p:spPr>
        <p:txBody>
          <a:bodyPr wrap="square" lIns="91440" tIns="45720" rIns="91440" bIns="45720" anchor="t">
            <a:spAutoFit/>
          </a:bodyPr>
          <a:lstStyle/>
          <a:p>
            <a:pPr algn="ctr"/>
            <a:r>
              <a:rPr lang="en-US" sz="3200">
                <a:ln w="0"/>
                <a:effectLst>
                  <a:outerShdw blurRad="38100" dist="19050" dir="2700000" algn="tl" rotWithShape="0">
                    <a:schemeClr val="dk1">
                      <a:alpha val="40000"/>
                    </a:schemeClr>
                  </a:outerShdw>
                </a:effectLst>
              </a:rPr>
              <a:t>Robert.French@qnrl.com</a:t>
            </a:r>
            <a:endParaRPr lang="en-US" sz="6600" b="0" cap="none" spc="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3721"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493033" y="3431626"/>
            <a:ext cx="2354555" cy="584775"/>
          </a:xfrm>
          <a:prstGeom prst="rect">
            <a:avLst/>
          </a:prstGeom>
          <a:noFill/>
        </p:spPr>
        <p:txBody>
          <a:bodyPr wrap="non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@sqlbobscot</a:t>
            </a:r>
            <a:endParaRPr lang="en-US" sz="6600" b="0" cap="none" spc="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28117"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5001286" y="4462546"/>
            <a:ext cx="7164013" cy="584775"/>
          </a:xfrm>
          <a:prstGeom prst="rect">
            <a:avLst/>
          </a:prstGeom>
          <a:noFill/>
        </p:spPr>
        <p:txBody>
          <a:bodyPr wrap="non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493033" y="5618308"/>
            <a:ext cx="4830190" cy="584775"/>
          </a:xfrm>
          <a:prstGeom prst="rect">
            <a:avLst/>
          </a:prstGeom>
        </p:spPr>
        <p:txBody>
          <a:bodyPr wrap="square">
            <a:spAutoFit/>
          </a:bodyPr>
          <a:lstStyle/>
          <a:p>
            <a:r>
              <a:rPr lang="en-GB" sz="320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a:ln w="0"/>
                <a:effectLst>
                  <a:outerShdw blurRad="38100" dist="19050" dir="2700000" algn="tl" rotWithShape="0">
                    <a:schemeClr val="dk1">
                      <a:alpha val="40000"/>
                    </a:schemeClr>
                  </a:outerShdw>
                </a:effectLst>
              </a:rPr>
              <a:t>Chief Power BI Nerd</a:t>
            </a:r>
            <a:r>
              <a:rPr lang="en-US" sz="3200" b="0" cap="none" spc="0">
                <a:ln w="0"/>
                <a:effectLst>
                  <a:outerShdw blurRad="38100" dist="19050" dir="2700000" algn="tl" rotWithShape="0">
                    <a:schemeClr val="dk1">
                      <a:alpha val="40000"/>
                    </a:schemeClr>
                  </a:outerShdw>
                </a:effectLst>
              </a:rPr>
              <a:t> with Quor</a:t>
            </a:r>
            <a:r>
              <a:rPr lang="en-US" sz="3200">
                <a:ln w="0"/>
                <a:effectLst>
                  <a:outerShdw blurRad="38100" dist="19050" dir="2700000" algn="tl" rotWithShape="0">
                    <a:schemeClr val="dk1">
                      <a:alpha val="40000"/>
                    </a:schemeClr>
                  </a:outerShdw>
                </a:effectLst>
              </a:rPr>
              <a:t>um </a:t>
            </a:r>
          </a:p>
          <a:p>
            <a:pPr algn="ctr"/>
            <a:r>
              <a:rPr lang="en-US" sz="3200">
                <a:ln w="0"/>
                <a:effectLst>
                  <a:outerShdw blurRad="38100" dist="19050" dir="2700000" algn="tl" rotWithShape="0">
                    <a:schemeClr val="dk1">
                      <a:alpha val="40000"/>
                    </a:schemeClr>
                  </a:outerShdw>
                </a:effectLst>
              </a:rPr>
              <a:t>Lives in Sunny Glasgow, Scotland</a:t>
            </a:r>
            <a:endParaRPr lang="en-US" sz="6600" b="0" cap="none" spc="0">
              <a:ln w="0"/>
              <a:solidFill>
                <a:schemeClr val="tx1"/>
              </a:solidFill>
              <a:effectLst>
                <a:outerShdw blurRad="38100" dist="19050" dir="2700000" algn="tl" rotWithShape="0">
                  <a:schemeClr val="dk1">
                    <a:alpha val="40000"/>
                  </a:schemeClr>
                </a:outerShdw>
              </a:effectLst>
            </a:endParaRPr>
          </a:p>
        </p:txBody>
      </p:sp>
      <p:pic>
        <p:nvPicPr>
          <p:cNvPr id="17" name="Picture 16" descr="A picture containing clothing, man, looking, face&#10;&#10;Description automatically generated">
            <a:extLst>
              <a:ext uri="{FF2B5EF4-FFF2-40B4-BE49-F238E27FC236}">
                <a16:creationId xmlns:a16="http://schemas.microsoft.com/office/drawing/2014/main" id="{6BA9C371-5EF9-4F97-80EA-7565D3B7BD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734429" y="1756422"/>
            <a:ext cx="6857999" cy="3345154"/>
          </a:xfrm>
          <a:prstGeom prst="rect">
            <a:avLst/>
          </a:prstGeom>
        </p:spPr>
      </p:pic>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71420" y="5441272"/>
            <a:ext cx="1132484" cy="942575"/>
          </a:xfrm>
          <a:prstGeom prst="rect">
            <a:avLst/>
          </a:prstGeom>
        </p:spPr>
      </p:pic>
    </p:spTree>
    <p:extLst>
      <p:ext uri="{BB962C8B-B14F-4D97-AF65-F5344CB8AC3E}">
        <p14:creationId xmlns:p14="http://schemas.microsoft.com/office/powerpoint/2010/main" val="2590428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5317-A02A-CBB3-6854-B536631FFEAF}"/>
              </a:ext>
            </a:extLst>
          </p:cNvPr>
          <p:cNvSpPr>
            <a:spLocks noGrp="1"/>
          </p:cNvSpPr>
          <p:nvPr>
            <p:ph type="title"/>
          </p:nvPr>
        </p:nvSpPr>
        <p:spPr/>
        <p:txBody>
          <a:bodyPr/>
          <a:lstStyle/>
          <a:p>
            <a:r>
              <a:rPr lang="en-GB" dirty="0"/>
              <a:t>Sponsors</a:t>
            </a:r>
          </a:p>
        </p:txBody>
      </p:sp>
      <p:sp>
        <p:nvSpPr>
          <p:cNvPr id="3" name="Title 1">
            <a:extLst>
              <a:ext uri="{FF2B5EF4-FFF2-40B4-BE49-F238E27FC236}">
                <a16:creationId xmlns:a16="http://schemas.microsoft.com/office/drawing/2014/main" id="{F205CA08-1EE8-6BB6-0B82-DB5DEAB56C23}"/>
              </a:ext>
            </a:extLst>
          </p:cNvPr>
          <p:cNvSpPr txBox="1">
            <a:spLocks/>
          </p:cNvSpPr>
          <p:nvPr/>
        </p:nvSpPr>
        <p:spPr>
          <a:xfrm>
            <a:off x="71967" y="5995919"/>
            <a:ext cx="12048067" cy="891343"/>
          </a:xfrm>
          <a:prstGeom prst="rect">
            <a:avLst/>
          </a:prstGeom>
        </p:spPr>
        <p:txBody>
          <a:bodyPr vert="horz" lIns="60960" tIns="30480" rIns="60960" bIns="30480"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914446"/>
            <a:r>
              <a:rPr lang="en-GB" sz="2933" i="1" dirty="0">
                <a:solidFill>
                  <a:prstClr val="black"/>
                </a:solidFill>
                <a:latin typeface="Open Sans Semibold"/>
              </a:rPr>
              <a:t>Thank you!</a:t>
            </a:r>
          </a:p>
          <a:p>
            <a:pPr algn="ctr" defTabSz="914446"/>
            <a:r>
              <a:rPr lang="en-GB" sz="2933" i="1" dirty="0">
                <a:solidFill>
                  <a:prstClr val="black"/>
                </a:solidFill>
                <a:latin typeface="Open Sans Semibold"/>
              </a:rPr>
              <a:t>We couldn’t do it without you.</a:t>
            </a:r>
          </a:p>
        </p:txBody>
      </p:sp>
      <p:pic>
        <p:nvPicPr>
          <p:cNvPr id="10" name="Picture 9" descr="A picture containing text, clipart&#10;&#10;Description automatically generated">
            <a:extLst>
              <a:ext uri="{FF2B5EF4-FFF2-40B4-BE49-F238E27FC236}">
                <a16:creationId xmlns:a16="http://schemas.microsoft.com/office/drawing/2014/main" id="{97F023A9-DF13-1E44-5399-4F0D018401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9194" y="780826"/>
            <a:ext cx="4593613" cy="977939"/>
          </a:xfrm>
          <a:prstGeom prst="rect">
            <a:avLst/>
          </a:prstGeom>
        </p:spPr>
      </p:pic>
      <p:grpSp>
        <p:nvGrpSpPr>
          <p:cNvPr id="16" name="Group 15">
            <a:extLst>
              <a:ext uri="{FF2B5EF4-FFF2-40B4-BE49-F238E27FC236}">
                <a16:creationId xmlns:a16="http://schemas.microsoft.com/office/drawing/2014/main" id="{F6CFC671-B747-6DAD-3447-2151727D4073}"/>
              </a:ext>
            </a:extLst>
          </p:cNvPr>
          <p:cNvGrpSpPr/>
          <p:nvPr/>
        </p:nvGrpSpPr>
        <p:grpSpPr>
          <a:xfrm>
            <a:off x="1501961" y="1834895"/>
            <a:ext cx="9188079" cy="4084895"/>
            <a:chOff x="2327245" y="2722059"/>
            <a:chExt cx="13782118" cy="6127343"/>
          </a:xfrm>
        </p:grpSpPr>
        <p:pic>
          <p:nvPicPr>
            <p:cNvPr id="4" name="Picture 3" descr="Graphical user interface, text&#10;&#10;Description automatically generated">
              <a:extLst>
                <a:ext uri="{FF2B5EF4-FFF2-40B4-BE49-F238E27FC236}">
                  <a16:creationId xmlns:a16="http://schemas.microsoft.com/office/drawing/2014/main" id="{A9FAE08A-91B3-BFD7-1EDC-A6A60082F5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7245" y="2793591"/>
              <a:ext cx="6339219" cy="12107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5BA9907A-561E-5059-923C-3E09541E83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6679" y="5115952"/>
              <a:ext cx="3329405" cy="1207464"/>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710075FC-42A5-441A-0B09-3BA34CA3D9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96883" y="6328954"/>
              <a:ext cx="4982420" cy="1207464"/>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2534558D-6D17-5F6B-867A-AF1877F75B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1586" y="7637209"/>
              <a:ext cx="3329405" cy="1212193"/>
            </a:xfrm>
            <a:prstGeom prst="rect">
              <a:avLst/>
            </a:prstGeom>
          </p:spPr>
        </p:pic>
        <p:pic>
          <p:nvPicPr>
            <p:cNvPr id="8" name="Picture 7">
              <a:extLst>
                <a:ext uri="{FF2B5EF4-FFF2-40B4-BE49-F238E27FC236}">
                  <a16:creationId xmlns:a16="http://schemas.microsoft.com/office/drawing/2014/main" id="{7EAEF7C1-04EA-9927-0226-96DE90DD5E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16728" y="2722059"/>
              <a:ext cx="4689526" cy="1089299"/>
            </a:xfrm>
            <a:prstGeom prst="rect">
              <a:avLst/>
            </a:prstGeom>
          </p:spPr>
        </p:pic>
        <p:pic>
          <p:nvPicPr>
            <p:cNvPr id="9" name="Picture 8">
              <a:extLst>
                <a:ext uri="{FF2B5EF4-FFF2-40B4-BE49-F238E27FC236}">
                  <a16:creationId xmlns:a16="http://schemas.microsoft.com/office/drawing/2014/main" id="{D22438EB-0509-411E-456A-7EAEFF1B68D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52303" y="3878560"/>
              <a:ext cx="4985986" cy="123482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CC5D8B8-A231-ED81-3C11-B37C50EB532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20462" y="4066783"/>
              <a:ext cx="4141840" cy="980455"/>
            </a:xfrm>
            <a:prstGeom prst="rect">
              <a:avLst/>
            </a:prstGeom>
          </p:spPr>
        </p:pic>
        <p:pic>
          <p:nvPicPr>
            <p:cNvPr id="12" name="Picture 2" descr="SQLBits Logo">
              <a:extLst>
                <a:ext uri="{FF2B5EF4-FFF2-40B4-BE49-F238E27FC236}">
                  <a16:creationId xmlns:a16="http://schemas.microsoft.com/office/drawing/2014/main" id="{A525F38A-C895-1949-097B-821A914FC45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751114" y="5157268"/>
              <a:ext cx="2873997" cy="12659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ext&#10;&#10;Description automatically generated">
              <a:extLst>
                <a:ext uri="{FF2B5EF4-FFF2-40B4-BE49-F238E27FC236}">
                  <a16:creationId xmlns:a16="http://schemas.microsoft.com/office/drawing/2014/main" id="{DF804BE2-7BA7-A040-8DDA-C6D11DA20D0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46726" y="7648854"/>
              <a:ext cx="5762637" cy="1200548"/>
            </a:xfrm>
            <a:prstGeom prst="rect">
              <a:avLst/>
            </a:prstGeom>
          </p:spPr>
        </p:pic>
        <p:pic>
          <p:nvPicPr>
            <p:cNvPr id="14" name="Picture 13" descr="Logo&#10;&#10;Description automatically generated">
              <a:extLst>
                <a:ext uri="{FF2B5EF4-FFF2-40B4-BE49-F238E27FC236}">
                  <a16:creationId xmlns:a16="http://schemas.microsoft.com/office/drawing/2014/main" id="{6DEED8B8-769F-6106-3F38-23F0917467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081065" y="6411714"/>
              <a:ext cx="6028298" cy="1167983"/>
            </a:xfrm>
            <a:prstGeom prst="rect">
              <a:avLst/>
            </a:prstGeom>
          </p:spPr>
        </p:pic>
      </p:grpSp>
    </p:spTree>
    <p:extLst>
      <p:ext uri="{BB962C8B-B14F-4D97-AF65-F5344CB8AC3E}">
        <p14:creationId xmlns:p14="http://schemas.microsoft.com/office/powerpoint/2010/main" val="4254733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18E7C98-E71D-4BBE-2332-F818A712DF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168683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outdoor&#10;&#10;Description automatically generated">
            <a:extLst>
              <a:ext uri="{FF2B5EF4-FFF2-40B4-BE49-F238E27FC236}">
                <a16:creationId xmlns:a16="http://schemas.microsoft.com/office/drawing/2014/main" id="{AC5CB6CD-B48E-9325-BC73-1F6E440104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
            <a:ext cx="12191980" cy="6856718"/>
          </a:xfrm>
          <a:prstGeom prst="rect">
            <a:avLst/>
          </a:prstGeom>
        </p:spPr>
      </p:pic>
      <p:sp>
        <p:nvSpPr>
          <p:cNvPr id="8" name="Rectangle 7">
            <a:extLst>
              <a:ext uri="{FF2B5EF4-FFF2-40B4-BE49-F238E27FC236}">
                <a16:creationId xmlns:a16="http://schemas.microsoft.com/office/drawing/2014/main" id="{B47E0EA3-0C8B-3E67-F53B-170EE410EFFA}"/>
              </a:ext>
            </a:extLst>
          </p:cNvPr>
          <p:cNvSpPr/>
          <p:nvPr/>
        </p:nvSpPr>
        <p:spPr>
          <a:xfrm>
            <a:off x="0" y="0"/>
            <a:ext cx="12192000" cy="1446550"/>
          </a:xfrm>
          <a:prstGeom prst="rect">
            <a:avLst/>
          </a:prstGeom>
          <a:noFill/>
        </p:spPr>
        <p:txBody>
          <a:bodyPr wrap="square" lIns="91440" tIns="45720" rIns="91440" bIns="45720">
            <a:spAutoFit/>
          </a:bodyPr>
          <a:lstStyle/>
          <a:p>
            <a:pPr algn="ctr"/>
            <a:r>
              <a:rPr lang="en-US" sz="8800" b="0" cap="none" spc="0" dirty="0">
                <a:ln w="0"/>
                <a:solidFill>
                  <a:schemeClr val="bg1"/>
                </a:solidFill>
                <a:effectLst>
                  <a:outerShdw blurRad="38100" dist="25400" dir="5400000" algn="ctr" rotWithShape="0">
                    <a:srgbClr val="6E747A">
                      <a:alpha val="43000"/>
                    </a:srgbClr>
                  </a:outerShdw>
                </a:effectLst>
              </a:rPr>
              <a:t>datarelay.co.uk/feedback</a:t>
            </a:r>
          </a:p>
        </p:txBody>
      </p:sp>
    </p:spTree>
    <p:extLst>
      <p:ext uri="{BB962C8B-B14F-4D97-AF65-F5344CB8AC3E}">
        <p14:creationId xmlns:p14="http://schemas.microsoft.com/office/powerpoint/2010/main" val="17171376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icture containing person, standing&#10;&#10;Description automatically generated">
            <a:extLst>
              <a:ext uri="{FF2B5EF4-FFF2-40B4-BE49-F238E27FC236}">
                <a16:creationId xmlns:a16="http://schemas.microsoft.com/office/drawing/2014/main" id="{C9F3CD04-5589-2ADF-7685-7A1029FDF6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B8D762B0-7D8A-A848-0ADC-F9B065F08856}"/>
              </a:ext>
            </a:extLst>
          </p:cNvPr>
          <p:cNvSpPr/>
          <p:nvPr/>
        </p:nvSpPr>
        <p:spPr>
          <a:xfrm>
            <a:off x="-171450" y="5411450"/>
            <a:ext cx="12192000" cy="1446550"/>
          </a:xfrm>
          <a:prstGeom prst="rect">
            <a:avLst/>
          </a:prstGeom>
          <a:noFill/>
        </p:spPr>
        <p:txBody>
          <a:bodyPr wrap="square" lIns="91440" tIns="45720" rIns="91440" bIns="45720">
            <a:spAutoFit/>
          </a:bodyPr>
          <a:lstStyle/>
          <a:p>
            <a:pPr algn="ctr"/>
            <a:r>
              <a:rPr lang="en-US" sz="8800" b="0" cap="none" spc="0" dirty="0">
                <a:ln w="0"/>
                <a:solidFill>
                  <a:schemeClr val="bg1"/>
                </a:solidFill>
                <a:effectLst>
                  <a:outerShdw blurRad="38100" dist="25400" dir="5400000" algn="ctr" rotWithShape="0">
                    <a:srgbClr val="6E747A">
                      <a:alpha val="43000"/>
                    </a:srgbClr>
                  </a:outerShdw>
                </a:effectLst>
              </a:rPr>
              <a:t>datarelay.co.uk/feedback</a:t>
            </a:r>
          </a:p>
        </p:txBody>
      </p:sp>
    </p:spTree>
    <p:extLst>
      <p:ext uri="{BB962C8B-B14F-4D97-AF65-F5344CB8AC3E}">
        <p14:creationId xmlns:p14="http://schemas.microsoft.com/office/powerpoint/2010/main" val="6161274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0424A-6615-B4ED-02BB-9341008DB1A0}"/>
              </a:ext>
            </a:extLst>
          </p:cNvPr>
          <p:cNvSpPr txBox="1"/>
          <p:nvPr/>
        </p:nvSpPr>
        <p:spPr>
          <a:xfrm>
            <a:off x="2723843" y="5411450"/>
            <a:ext cx="6744314" cy="1446550"/>
          </a:xfrm>
          <a:prstGeom prst="rect">
            <a:avLst/>
          </a:prstGeom>
          <a:noFill/>
        </p:spPr>
        <p:txBody>
          <a:bodyPr wrap="square">
            <a:spAutoFit/>
          </a:bodyPr>
          <a:lstStyle/>
          <a:p>
            <a:r>
              <a:rPr lang="en-GB" sz="8800" b="0" i="0" u="none" strike="noStrike" dirty="0">
                <a:solidFill>
                  <a:srgbClr val="2A5BD7"/>
                </a:solidFill>
                <a:effectLst/>
                <a:hlinkClick r:id="rId2"/>
              </a:rPr>
              <a:t>bit.ly/3fpjn5V</a:t>
            </a:r>
            <a:endParaRPr lang="en-GB" sz="8800" dirty="0"/>
          </a:p>
        </p:txBody>
      </p:sp>
      <p:pic>
        <p:nvPicPr>
          <p:cNvPr id="7" name="Picture 6" descr="Qr code&#10;&#10;Description automatically generated">
            <a:extLst>
              <a:ext uri="{FF2B5EF4-FFF2-40B4-BE49-F238E27FC236}">
                <a16:creationId xmlns:a16="http://schemas.microsoft.com/office/drawing/2014/main" id="{76C5EF67-30A0-9C8E-EED1-04B38B57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226" y="-81116"/>
            <a:ext cx="5791200" cy="5791200"/>
          </a:xfrm>
          <a:prstGeom prst="rect">
            <a:avLst/>
          </a:prstGeom>
        </p:spPr>
      </p:pic>
    </p:spTree>
    <p:extLst>
      <p:ext uri="{BB962C8B-B14F-4D97-AF65-F5344CB8AC3E}">
        <p14:creationId xmlns:p14="http://schemas.microsoft.com/office/powerpoint/2010/main" val="9744572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a:extLst>
              <a:ext uri="{FF2B5EF4-FFF2-40B4-BE49-F238E27FC236}">
                <a16:creationId xmlns:a16="http://schemas.microsoft.com/office/drawing/2014/main" id="{99FA4900-B7DC-D1E6-016E-448B09EA530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354127"/>
            <a:ext cx="12188952" cy="614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6767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child standing next to a wall with graffiti on it&#10;&#10;Description automatically generated with low confidence">
            <a:extLst>
              <a:ext uri="{FF2B5EF4-FFF2-40B4-BE49-F238E27FC236}">
                <a16:creationId xmlns:a16="http://schemas.microsoft.com/office/drawing/2014/main" id="{AA165757-C0A2-913D-97BD-7218254C93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432221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23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ree, outdoor, grass&#10;&#10;Description automatically generated">
            <a:extLst>
              <a:ext uri="{FF2B5EF4-FFF2-40B4-BE49-F238E27FC236}">
                <a16:creationId xmlns:a16="http://schemas.microsoft.com/office/drawing/2014/main" id="{63DE3CCC-EF66-755B-259F-67202864A5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8781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with low confidence">
            <a:extLst>
              <a:ext uri="{FF2B5EF4-FFF2-40B4-BE49-F238E27FC236}">
                <a16:creationId xmlns:a16="http://schemas.microsoft.com/office/drawing/2014/main" id="{07C89F87-986A-AC9E-7C4B-85F7777CCF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8202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outdoor, person&#10;&#10;Description automatically generated">
            <a:extLst>
              <a:ext uri="{FF2B5EF4-FFF2-40B4-BE49-F238E27FC236}">
                <a16:creationId xmlns:a16="http://schemas.microsoft.com/office/drawing/2014/main" id="{0B936ACA-73EB-58F3-11B9-904FEEC47CCC}"/>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B0A1A6FE-485C-B962-D015-B83DCF9F8FEF}"/>
              </a:ext>
            </a:extLst>
          </p:cNvPr>
          <p:cNvSpPr/>
          <p:nvPr/>
        </p:nvSpPr>
        <p:spPr>
          <a:xfrm>
            <a:off x="0" y="2069828"/>
            <a:ext cx="12192000" cy="2554545"/>
          </a:xfrm>
          <a:prstGeom prst="rect">
            <a:avLst/>
          </a:prstGeom>
          <a:noFill/>
        </p:spPr>
        <p:txBody>
          <a:bodyPr wrap="square" lIns="91440" tIns="45720" rIns="91440" bIns="45720">
            <a:spAutoFit/>
          </a:bodyPr>
          <a:lstStyle/>
          <a:p>
            <a:pPr algn="ctr"/>
            <a:r>
              <a:rPr lang="en-GB" sz="8000" b="1" i="0" dirty="0">
                <a:ln w="0"/>
                <a:solidFill>
                  <a:srgbClr val="002060"/>
                </a:solidFill>
                <a:effectLst>
                  <a:outerShdw blurRad="38100" dist="25400" dir="5400000" algn="ctr" rotWithShape="0">
                    <a:srgbClr val="6E747A">
                      <a:alpha val="43000"/>
                    </a:srgbClr>
                  </a:outerShdw>
                </a:effectLst>
                <a:latin typeface="open sans" panose="020B0606030504020204" pitchFamily="34" charset="0"/>
              </a:rPr>
              <a:t>The Virtual Road Trip </a:t>
            </a:r>
          </a:p>
          <a:p>
            <a:pPr algn="ctr"/>
            <a:r>
              <a:rPr lang="en-GB" sz="8000" b="1" i="0" dirty="0">
                <a:ln w="0"/>
                <a:solidFill>
                  <a:srgbClr val="002060"/>
                </a:solidFill>
                <a:effectLst>
                  <a:outerShdw blurRad="38100" dist="25400" dir="5400000" algn="ctr" rotWithShape="0">
                    <a:srgbClr val="6E747A">
                      <a:alpha val="43000"/>
                    </a:srgbClr>
                  </a:outerShdw>
                </a:effectLst>
                <a:latin typeface="open sans" panose="020B0606030504020204" pitchFamily="34" charset="0"/>
              </a:rPr>
              <a:t>A Power Platform Story</a:t>
            </a: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863A9E7F-BA4C-7381-D719-962B7D5FA7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47786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Logo, company name&#10;&#10;Description automatically generated">
            <a:extLst>
              <a:ext uri="{FF2B5EF4-FFF2-40B4-BE49-F238E27FC236}">
                <a16:creationId xmlns:a16="http://schemas.microsoft.com/office/drawing/2014/main" id="{3EB40105-20A9-305F-6372-B4E87F5543F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457" r="1904" b="-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5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Resolved ] Unexpected token">
            <a:extLst>
              <a:ext uri="{FF2B5EF4-FFF2-40B4-BE49-F238E27FC236}">
                <a16:creationId xmlns:a16="http://schemas.microsoft.com/office/drawing/2014/main" id="{2D106695-1F79-90EC-7522-65EEAE806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831" y="134352"/>
            <a:ext cx="6929737" cy="672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36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IT Services">
            <a:extLst>
              <a:ext uri="{FF2B5EF4-FFF2-40B4-BE49-F238E27FC236}">
                <a16:creationId xmlns:a16="http://schemas.microsoft.com/office/drawing/2014/main" id="{11388063-7F28-0023-9831-FDDE3AEFD87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76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 BI Training - Engaging Data">
            <a:extLst>
              <a:ext uri="{FF2B5EF4-FFF2-40B4-BE49-F238E27FC236}">
                <a16:creationId xmlns:a16="http://schemas.microsoft.com/office/drawing/2014/main" id="{12CCDDB2-52EB-4BBF-2608-796B737A6D5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5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iagram&#10;&#10;Description automatically generated">
            <a:extLst>
              <a:ext uri="{FF2B5EF4-FFF2-40B4-BE49-F238E27FC236}">
                <a16:creationId xmlns:a16="http://schemas.microsoft.com/office/drawing/2014/main" id="{F69736A4-E8BD-8525-7462-41A4442675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71109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kedin Logo | Symbol, History, PNG (3840*2160)">
            <a:extLst>
              <a:ext uri="{FF2B5EF4-FFF2-40B4-BE49-F238E27FC236}">
                <a16:creationId xmlns:a16="http://schemas.microsoft.com/office/drawing/2014/main" id="{B4B2A062-326D-16E4-1A05-B941FD55A3E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5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standing on a rock">
            <a:extLst>
              <a:ext uri="{FF2B5EF4-FFF2-40B4-BE49-F238E27FC236}">
                <a16:creationId xmlns:a16="http://schemas.microsoft.com/office/drawing/2014/main" id="{A879A517-48C3-D569-45CF-CBFB37A0A3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19869CAC-F0C2-DCD9-35BC-15B73B07A734}"/>
              </a:ext>
            </a:extLst>
          </p:cNvPr>
          <p:cNvSpPr/>
          <p:nvPr/>
        </p:nvSpPr>
        <p:spPr>
          <a:xfrm>
            <a:off x="0" y="2132764"/>
            <a:ext cx="12192000" cy="2215991"/>
          </a:xfrm>
          <a:prstGeom prst="rect">
            <a:avLst/>
          </a:prstGeom>
          <a:noFill/>
        </p:spPr>
        <p:txBody>
          <a:bodyPr wrap="square" lIns="91440" tIns="45720" rIns="91440" bIns="45720">
            <a:spAutoFit/>
          </a:bodyPr>
          <a:lstStyle/>
          <a:p>
            <a:pPr algn="ctr"/>
            <a:r>
              <a:rPr lang="en-US" sz="13800" b="0" cap="none" spc="0" dirty="0">
                <a:ln w="0"/>
                <a:solidFill>
                  <a:schemeClr val="bg1"/>
                </a:solidFill>
                <a:effectLst>
                  <a:outerShdw blurRad="38100" dist="25400" dir="5400000" algn="ctr" rotWithShape="0">
                    <a:srgbClr val="6E747A">
                      <a:alpha val="43000"/>
                    </a:srgbClr>
                  </a:outerShdw>
                </a:effectLst>
              </a:rPr>
              <a:t>Not about this</a:t>
            </a:r>
          </a:p>
        </p:txBody>
      </p:sp>
    </p:spTree>
    <p:extLst>
      <p:ext uri="{BB962C8B-B14F-4D97-AF65-F5344CB8AC3E}">
        <p14:creationId xmlns:p14="http://schemas.microsoft.com/office/powerpoint/2010/main" val="3318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Underwater view of a floating iceberg">
            <a:extLst>
              <a:ext uri="{FF2B5EF4-FFF2-40B4-BE49-F238E27FC236}">
                <a16:creationId xmlns:a16="http://schemas.microsoft.com/office/drawing/2014/main" id="{312FE74F-983D-23E0-AD6D-2C59884D7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2" name="Picture 2" descr="Power BI Training - Engaging Data">
            <a:extLst>
              <a:ext uri="{FF2B5EF4-FFF2-40B4-BE49-F238E27FC236}">
                <a16:creationId xmlns:a16="http://schemas.microsoft.com/office/drawing/2014/main" id="{AA7990DF-0C2A-C05D-AFB9-6249B17C62B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23459" t="35814" r="24826" b="39690"/>
          <a:stretch/>
        </p:blipFill>
        <p:spPr bwMode="auto">
          <a:xfrm>
            <a:off x="7402546" y="276446"/>
            <a:ext cx="3070524" cy="8181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4A6D96-B9A2-C6A5-B025-9B39FC3301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6042" y="4329372"/>
            <a:ext cx="1432261" cy="1311468"/>
          </a:xfrm>
          <a:prstGeom prst="rect">
            <a:avLst/>
          </a:prstGeom>
        </p:spPr>
      </p:pic>
      <p:pic>
        <p:nvPicPr>
          <p:cNvPr id="9" name="Picture 8">
            <a:extLst>
              <a:ext uri="{FF2B5EF4-FFF2-40B4-BE49-F238E27FC236}">
                <a16:creationId xmlns:a16="http://schemas.microsoft.com/office/drawing/2014/main" id="{9C1FA146-6487-B306-1679-BA5568D5D13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51638" y="4329372"/>
            <a:ext cx="1226400" cy="1311468"/>
          </a:xfrm>
          <a:prstGeom prst="rect">
            <a:avLst/>
          </a:prstGeom>
        </p:spPr>
      </p:pic>
      <p:pic>
        <p:nvPicPr>
          <p:cNvPr id="12" name="Picture 11">
            <a:extLst>
              <a:ext uri="{FF2B5EF4-FFF2-40B4-BE49-F238E27FC236}">
                <a16:creationId xmlns:a16="http://schemas.microsoft.com/office/drawing/2014/main" id="{21ACB2A9-7187-181F-78FD-9A0BB4689F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6059" y="4515986"/>
            <a:ext cx="1432261" cy="1369443"/>
          </a:xfrm>
          <a:prstGeom prst="rect">
            <a:avLst/>
          </a:prstGeom>
        </p:spPr>
      </p:pic>
    </p:spTree>
    <p:extLst>
      <p:ext uri="{BB962C8B-B14F-4D97-AF65-F5344CB8AC3E}">
        <p14:creationId xmlns:p14="http://schemas.microsoft.com/office/powerpoint/2010/main" val="2225124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ad sign on the sidewalk&#10;&#10;Description automatically generated with low confidence">
            <a:extLst>
              <a:ext uri="{FF2B5EF4-FFF2-40B4-BE49-F238E27FC236}">
                <a16:creationId xmlns:a16="http://schemas.microsoft.com/office/drawing/2014/main" id="{D92E0319-31CC-896A-11B4-19503B0EEF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29231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5317-A02A-CBB3-6854-B536631FFEAF}"/>
              </a:ext>
            </a:extLst>
          </p:cNvPr>
          <p:cNvSpPr>
            <a:spLocks noGrp="1"/>
          </p:cNvSpPr>
          <p:nvPr>
            <p:ph type="title"/>
          </p:nvPr>
        </p:nvSpPr>
        <p:spPr/>
        <p:txBody>
          <a:bodyPr/>
          <a:lstStyle/>
          <a:p>
            <a:r>
              <a:rPr lang="en-GB" dirty="0"/>
              <a:t>Sponsors</a:t>
            </a:r>
          </a:p>
        </p:txBody>
      </p:sp>
      <p:sp>
        <p:nvSpPr>
          <p:cNvPr id="3" name="Title 1">
            <a:extLst>
              <a:ext uri="{FF2B5EF4-FFF2-40B4-BE49-F238E27FC236}">
                <a16:creationId xmlns:a16="http://schemas.microsoft.com/office/drawing/2014/main" id="{F205CA08-1EE8-6BB6-0B82-DB5DEAB56C23}"/>
              </a:ext>
            </a:extLst>
          </p:cNvPr>
          <p:cNvSpPr txBox="1">
            <a:spLocks/>
          </p:cNvSpPr>
          <p:nvPr/>
        </p:nvSpPr>
        <p:spPr>
          <a:xfrm>
            <a:off x="71967" y="5995919"/>
            <a:ext cx="12048067" cy="891343"/>
          </a:xfrm>
          <a:prstGeom prst="rect">
            <a:avLst/>
          </a:prstGeom>
        </p:spPr>
        <p:txBody>
          <a:bodyPr vert="horz" lIns="60960" tIns="30480" rIns="60960" bIns="30480"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914446"/>
            <a:r>
              <a:rPr lang="en-GB" sz="2933" i="1" dirty="0">
                <a:solidFill>
                  <a:prstClr val="black"/>
                </a:solidFill>
                <a:latin typeface="Open Sans Semibold"/>
              </a:rPr>
              <a:t>Thank you!</a:t>
            </a:r>
          </a:p>
          <a:p>
            <a:pPr algn="ctr" defTabSz="914446"/>
            <a:r>
              <a:rPr lang="en-GB" sz="2933" i="1" dirty="0">
                <a:solidFill>
                  <a:prstClr val="black"/>
                </a:solidFill>
                <a:latin typeface="Open Sans Semibold"/>
              </a:rPr>
              <a:t>We couldn’t do it without you.</a:t>
            </a:r>
          </a:p>
        </p:txBody>
      </p:sp>
      <p:pic>
        <p:nvPicPr>
          <p:cNvPr id="10" name="Picture 9" descr="A picture containing text, clipart&#10;&#10;Description automatically generated">
            <a:extLst>
              <a:ext uri="{FF2B5EF4-FFF2-40B4-BE49-F238E27FC236}">
                <a16:creationId xmlns:a16="http://schemas.microsoft.com/office/drawing/2014/main" id="{97F023A9-DF13-1E44-5399-4F0D018401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9194" y="780826"/>
            <a:ext cx="4593613" cy="977939"/>
          </a:xfrm>
          <a:prstGeom prst="rect">
            <a:avLst/>
          </a:prstGeom>
        </p:spPr>
      </p:pic>
      <p:grpSp>
        <p:nvGrpSpPr>
          <p:cNvPr id="16" name="Group 15">
            <a:extLst>
              <a:ext uri="{FF2B5EF4-FFF2-40B4-BE49-F238E27FC236}">
                <a16:creationId xmlns:a16="http://schemas.microsoft.com/office/drawing/2014/main" id="{F6CFC671-B747-6DAD-3447-2151727D4073}"/>
              </a:ext>
            </a:extLst>
          </p:cNvPr>
          <p:cNvGrpSpPr/>
          <p:nvPr/>
        </p:nvGrpSpPr>
        <p:grpSpPr>
          <a:xfrm>
            <a:off x="1501961" y="1834895"/>
            <a:ext cx="9188079" cy="4084895"/>
            <a:chOff x="2327245" y="2722059"/>
            <a:chExt cx="13782118" cy="6127343"/>
          </a:xfrm>
        </p:grpSpPr>
        <p:pic>
          <p:nvPicPr>
            <p:cNvPr id="4" name="Picture 3" descr="Graphical user interface, text&#10;&#10;Description automatically generated">
              <a:extLst>
                <a:ext uri="{FF2B5EF4-FFF2-40B4-BE49-F238E27FC236}">
                  <a16:creationId xmlns:a16="http://schemas.microsoft.com/office/drawing/2014/main" id="{A9FAE08A-91B3-BFD7-1EDC-A6A60082F5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7245" y="2793591"/>
              <a:ext cx="6339219" cy="12107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5BA9907A-561E-5059-923C-3E09541E83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6679" y="5115952"/>
              <a:ext cx="3329405" cy="1207464"/>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710075FC-42A5-441A-0B09-3BA34CA3D9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96883" y="6328954"/>
              <a:ext cx="4982420" cy="1207464"/>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2534558D-6D17-5F6B-867A-AF1877F75B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1586" y="7637209"/>
              <a:ext cx="3329405" cy="1212193"/>
            </a:xfrm>
            <a:prstGeom prst="rect">
              <a:avLst/>
            </a:prstGeom>
          </p:spPr>
        </p:pic>
        <p:pic>
          <p:nvPicPr>
            <p:cNvPr id="8" name="Picture 7">
              <a:extLst>
                <a:ext uri="{FF2B5EF4-FFF2-40B4-BE49-F238E27FC236}">
                  <a16:creationId xmlns:a16="http://schemas.microsoft.com/office/drawing/2014/main" id="{7EAEF7C1-04EA-9927-0226-96DE90DD5E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16728" y="2722059"/>
              <a:ext cx="4689526" cy="1089299"/>
            </a:xfrm>
            <a:prstGeom prst="rect">
              <a:avLst/>
            </a:prstGeom>
          </p:spPr>
        </p:pic>
        <p:pic>
          <p:nvPicPr>
            <p:cNvPr id="9" name="Picture 8">
              <a:extLst>
                <a:ext uri="{FF2B5EF4-FFF2-40B4-BE49-F238E27FC236}">
                  <a16:creationId xmlns:a16="http://schemas.microsoft.com/office/drawing/2014/main" id="{D22438EB-0509-411E-456A-7EAEFF1B68D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52303" y="3878560"/>
              <a:ext cx="4985986" cy="123482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CC5D8B8-A231-ED81-3C11-B37C50EB532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20462" y="4066783"/>
              <a:ext cx="4141840" cy="980455"/>
            </a:xfrm>
            <a:prstGeom prst="rect">
              <a:avLst/>
            </a:prstGeom>
          </p:spPr>
        </p:pic>
        <p:pic>
          <p:nvPicPr>
            <p:cNvPr id="12" name="Picture 2" descr="SQLBits Logo">
              <a:extLst>
                <a:ext uri="{FF2B5EF4-FFF2-40B4-BE49-F238E27FC236}">
                  <a16:creationId xmlns:a16="http://schemas.microsoft.com/office/drawing/2014/main" id="{A525F38A-C895-1949-097B-821A914FC45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751114" y="5157268"/>
              <a:ext cx="2873997" cy="12659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ext&#10;&#10;Description automatically generated">
              <a:extLst>
                <a:ext uri="{FF2B5EF4-FFF2-40B4-BE49-F238E27FC236}">
                  <a16:creationId xmlns:a16="http://schemas.microsoft.com/office/drawing/2014/main" id="{DF804BE2-7BA7-A040-8DDA-C6D11DA20D0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46726" y="7648854"/>
              <a:ext cx="5762637" cy="1200548"/>
            </a:xfrm>
            <a:prstGeom prst="rect">
              <a:avLst/>
            </a:prstGeom>
          </p:spPr>
        </p:pic>
        <p:pic>
          <p:nvPicPr>
            <p:cNvPr id="14" name="Picture 13" descr="Logo&#10;&#10;Description automatically generated">
              <a:extLst>
                <a:ext uri="{FF2B5EF4-FFF2-40B4-BE49-F238E27FC236}">
                  <a16:creationId xmlns:a16="http://schemas.microsoft.com/office/drawing/2014/main" id="{6DEED8B8-769F-6106-3F38-23F0917467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081065" y="6411714"/>
              <a:ext cx="6028298" cy="1167983"/>
            </a:xfrm>
            <a:prstGeom prst="rect">
              <a:avLst/>
            </a:prstGeom>
          </p:spPr>
        </p:pic>
      </p:grpSp>
    </p:spTree>
    <p:extLst>
      <p:ext uri="{BB962C8B-B14F-4D97-AF65-F5344CB8AC3E}">
        <p14:creationId xmlns:p14="http://schemas.microsoft.com/office/powerpoint/2010/main" val="118224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indoor, toy, colorful, pile&#10;&#10;Description automatically generated">
            <a:extLst>
              <a:ext uri="{FF2B5EF4-FFF2-40B4-BE49-F238E27FC236}">
                <a16:creationId xmlns:a16="http://schemas.microsoft.com/office/drawing/2014/main" id="{D71CD2EF-D63A-08D4-282E-3CEE63DF35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5259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person, indoor&#10;&#10;Description automatically generated">
            <a:extLst>
              <a:ext uri="{FF2B5EF4-FFF2-40B4-BE49-F238E27FC236}">
                <a16:creationId xmlns:a16="http://schemas.microsoft.com/office/drawing/2014/main" id="{E6E242B1-CF42-9278-44BF-63E1ABB6C1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76097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oy, indoor, wall, LEGO&#10;&#10;Description automatically generated">
            <a:extLst>
              <a:ext uri="{FF2B5EF4-FFF2-40B4-BE49-F238E27FC236}">
                <a16:creationId xmlns:a16="http://schemas.microsoft.com/office/drawing/2014/main" id="{A8F90E7A-B286-1273-E059-B90A868084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38594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person&#10;&#10;Description automatically generated">
            <a:extLst>
              <a:ext uri="{FF2B5EF4-FFF2-40B4-BE49-F238E27FC236}">
                <a16:creationId xmlns:a16="http://schemas.microsoft.com/office/drawing/2014/main" id="{8F151247-74A3-6682-B227-21C84D2A04E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7499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erson smiling for the camera">
            <a:extLst>
              <a:ext uri="{FF2B5EF4-FFF2-40B4-BE49-F238E27FC236}">
                <a16:creationId xmlns:a16="http://schemas.microsoft.com/office/drawing/2014/main" id="{0BB02F6A-821E-782B-992D-BD4C91E18A6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3149" y="548747"/>
            <a:ext cx="3610023" cy="56990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email">
            <a:extLst>
              <a:ext uri="{FF2B5EF4-FFF2-40B4-BE49-F238E27FC236}">
                <a16:creationId xmlns:a16="http://schemas.microsoft.com/office/drawing/2014/main" id="{1C2B9275-12BD-E594-BE0A-F1D164D45B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3504" y="2758106"/>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FA661D-9265-3C2E-62A6-697EAA3704FE}"/>
              </a:ext>
            </a:extLst>
          </p:cNvPr>
          <p:cNvSpPr/>
          <p:nvPr/>
        </p:nvSpPr>
        <p:spPr>
          <a:xfrm>
            <a:off x="5305501" y="2850480"/>
            <a:ext cx="4455518" cy="584775"/>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Darren.Phillips@qnrl.com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8F6F2138-0573-2429-D109-3F92D68010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7273" y="3701859"/>
            <a:ext cx="1071948" cy="942575"/>
          </a:xfrm>
          <a:prstGeom prst="rect">
            <a:avLst/>
          </a:prstGeom>
        </p:spPr>
      </p:pic>
      <p:sp>
        <p:nvSpPr>
          <p:cNvPr id="7" name="Rectangle 6">
            <a:extLst>
              <a:ext uri="{FF2B5EF4-FFF2-40B4-BE49-F238E27FC236}">
                <a16:creationId xmlns:a16="http://schemas.microsoft.com/office/drawing/2014/main" id="{AA03FF39-519C-25E0-377D-907C8259CDBD}"/>
              </a:ext>
            </a:extLst>
          </p:cNvPr>
          <p:cNvSpPr/>
          <p:nvPr/>
        </p:nvSpPr>
        <p:spPr>
          <a:xfrm>
            <a:off x="5450413" y="3833386"/>
            <a:ext cx="2961067" cy="584775"/>
          </a:xfrm>
          <a:prstGeom prst="rect">
            <a:avLst/>
          </a:prstGeom>
          <a:noFill/>
        </p:spPr>
        <p:txBody>
          <a:bodyPr wrap="none" lIns="91440" tIns="45720" rIns="91440" bIns="45720">
            <a:spAutoFit/>
          </a:bodyPr>
          <a:lstStyle/>
          <a:p>
            <a:pPr rtl="0"/>
            <a:r>
              <a:rPr lang="en-GB" sz="3200" dirty="0">
                <a:effectLst/>
                <a:latin typeface="-apple-system"/>
              </a:rPr>
              <a:t>@DaristaBarista </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4" descr="linkedin, social icon">
            <a:extLst>
              <a:ext uri="{FF2B5EF4-FFF2-40B4-BE49-F238E27FC236}">
                <a16:creationId xmlns:a16="http://schemas.microsoft.com/office/drawing/2014/main" id="{C8406577-7167-DAB1-5D8C-7A8051EDA86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11669" y="4819487"/>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3BC7CB7-2160-A972-109F-CDA4C7B960DB}"/>
              </a:ext>
            </a:extLst>
          </p:cNvPr>
          <p:cNvSpPr/>
          <p:nvPr/>
        </p:nvSpPr>
        <p:spPr>
          <a:xfrm>
            <a:off x="5450413" y="4816292"/>
            <a:ext cx="623286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linkedin.com/in/darrenphillips1984/</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85DFB930-9B11-26EA-325D-8934E274734E}"/>
              </a:ext>
            </a:extLst>
          </p:cNvPr>
          <p:cNvSpPr/>
          <p:nvPr/>
        </p:nvSpPr>
        <p:spPr>
          <a:xfrm>
            <a:off x="5476585" y="5972054"/>
            <a:ext cx="4830190" cy="584775"/>
          </a:xfrm>
          <a:prstGeom prst="rect">
            <a:avLst/>
          </a:prstGeom>
        </p:spPr>
        <p:txBody>
          <a:bodyPr wrap="square">
            <a:spAutoFit/>
          </a:bodyPr>
          <a:lstStyle/>
          <a:p>
            <a:r>
              <a:rPr lang="en-GB" sz="3200" dirty="0"/>
              <a:t>https://www.qnrl.com/</a:t>
            </a:r>
          </a:p>
        </p:txBody>
      </p:sp>
      <p:sp>
        <p:nvSpPr>
          <p:cNvPr id="11" name="Rectangle 10">
            <a:extLst>
              <a:ext uri="{FF2B5EF4-FFF2-40B4-BE49-F238E27FC236}">
                <a16:creationId xmlns:a16="http://schemas.microsoft.com/office/drawing/2014/main" id="{6910DAD3-96B3-1E04-3C2E-E7E3195FEADA}"/>
              </a:ext>
            </a:extLst>
          </p:cNvPr>
          <p:cNvSpPr/>
          <p:nvPr/>
        </p:nvSpPr>
        <p:spPr>
          <a:xfrm>
            <a:off x="4841337" y="62928"/>
            <a:ext cx="5175584"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Darren Phillips</a:t>
            </a:r>
          </a:p>
        </p:txBody>
      </p:sp>
      <p:sp>
        <p:nvSpPr>
          <p:cNvPr id="12" name="Rectangle 11">
            <a:extLst>
              <a:ext uri="{FF2B5EF4-FFF2-40B4-BE49-F238E27FC236}">
                <a16:creationId xmlns:a16="http://schemas.microsoft.com/office/drawing/2014/main" id="{B5C11B09-26E8-99C1-3A2C-EE1D79042237}"/>
              </a:ext>
            </a:extLst>
          </p:cNvPr>
          <p:cNvSpPr/>
          <p:nvPr/>
        </p:nvSpPr>
        <p:spPr>
          <a:xfrm>
            <a:off x="4351333" y="1083754"/>
            <a:ext cx="6484231" cy="1569660"/>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Marketing Guru</a:t>
            </a:r>
          </a:p>
          <a:p>
            <a:pPr algn="ctr"/>
            <a:r>
              <a:rPr lang="en-US" sz="3200" b="0" cap="none" spc="0" dirty="0">
                <a:ln w="0"/>
                <a:solidFill>
                  <a:schemeClr val="tx1"/>
                </a:solidFill>
                <a:effectLst>
                  <a:outerShdw blurRad="38100" dist="19050" dir="2700000" algn="tl" rotWithShape="0">
                    <a:schemeClr val="dk1">
                      <a:alpha val="40000"/>
                    </a:schemeClr>
                  </a:outerShdw>
                </a:effectLst>
              </a:rPr>
              <a:t>Graphics Genius</a:t>
            </a:r>
          </a:p>
          <a:p>
            <a:pPr algn="ctr"/>
            <a:r>
              <a:rPr lang="en-US" sz="3200" dirty="0">
                <a:ln w="0"/>
                <a:effectLst>
                  <a:outerShdw blurRad="38100" dist="19050" dir="2700000" algn="tl" rotWithShape="0">
                    <a:schemeClr val="dk1">
                      <a:alpha val="40000"/>
                    </a:schemeClr>
                  </a:outerShdw>
                </a:effectLst>
              </a:rPr>
              <a:t>Fantastic Barista </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3" name="Picture 12" descr="Logo&#10;&#10;Description automatically generated">
            <a:extLst>
              <a:ext uri="{FF2B5EF4-FFF2-40B4-BE49-F238E27FC236}">
                <a16:creationId xmlns:a16="http://schemas.microsoft.com/office/drawing/2014/main" id="{1757EB8C-1A74-790F-90D1-B9A75496C1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54972" y="5795018"/>
            <a:ext cx="1132484" cy="942575"/>
          </a:xfrm>
          <a:prstGeom prst="rect">
            <a:avLst/>
          </a:prstGeom>
        </p:spPr>
      </p:pic>
    </p:spTree>
    <p:extLst>
      <p:ext uri="{BB962C8B-B14F-4D97-AF65-F5344CB8AC3E}">
        <p14:creationId xmlns:p14="http://schemas.microsoft.com/office/powerpoint/2010/main" val="2005822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3949" y="2933564"/>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4364095" y="3027123"/>
            <a:ext cx="5080179" cy="584775"/>
          </a:xfrm>
          <a:prstGeom prst="rect">
            <a:avLst/>
          </a:prstGeom>
          <a:noFill/>
        </p:spPr>
        <p:txBody>
          <a:bodyPr wrap="square" lIns="91440" tIns="45720" rIns="91440" bIns="45720" anchor="t">
            <a:spAutoFit/>
          </a:bodyPr>
          <a:lstStyle/>
          <a:p>
            <a:r>
              <a:rPr lang="en-US" sz="3200" dirty="0">
                <a:ln w="0"/>
                <a:effectLst>
                  <a:outerShdw blurRad="38100" dist="19050" dir="2700000" algn="tl" rotWithShape="0">
                    <a:schemeClr val="dk1">
                      <a:alpha val="40000"/>
                    </a:schemeClr>
                  </a:outerShdw>
                </a:effectLst>
              </a:rPr>
              <a:t>Keith.Atherton@qnrl.com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48433" y="3841118"/>
            <a:ext cx="1071948" cy="787539"/>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4380917" y="3942499"/>
            <a:ext cx="3397597"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@MrKeithAtherton</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84886" y="480315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4364095" y="4868661"/>
            <a:ext cx="7757124"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https://www.linkedin.com/in/keith-atherton/</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4364095" y="5872341"/>
            <a:ext cx="4830190" cy="584775"/>
          </a:xfrm>
          <a:prstGeom prst="rect">
            <a:avLst/>
          </a:prstGeom>
        </p:spPr>
        <p:txBody>
          <a:bodyPr wrap="square">
            <a:spAutoFit/>
          </a:bodyPr>
          <a:lstStyle/>
          <a:p>
            <a:r>
              <a:rPr lang="en-GB" sz="3200" dirty="0">
                <a:effectLst>
                  <a:outerShdw blurRad="38100" dist="38100" dir="2700000" algn="tl">
                    <a:srgbClr val="000000">
                      <a:alpha val="43137"/>
                    </a:srgbClr>
                  </a:outerShdw>
                </a:effectLst>
              </a:rPr>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3712554" y="100480"/>
            <a:ext cx="8316885" cy="1107996"/>
          </a:xfrm>
          <a:prstGeom prst="rect">
            <a:avLst/>
          </a:prstGeom>
          <a:noFill/>
        </p:spPr>
        <p:txBody>
          <a:bodyPr wrap="squar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Keith Atherton</a:t>
            </a:r>
          </a:p>
        </p:txBody>
      </p:sp>
      <p:sp>
        <p:nvSpPr>
          <p:cNvPr id="15" name="Rectangle 14">
            <a:extLst>
              <a:ext uri="{FF2B5EF4-FFF2-40B4-BE49-F238E27FC236}">
                <a16:creationId xmlns:a16="http://schemas.microsoft.com/office/drawing/2014/main" id="{B3EE74DC-EFDA-4B56-B59A-302AC635EE8A}"/>
              </a:ext>
            </a:extLst>
          </p:cNvPr>
          <p:cNvSpPr/>
          <p:nvPr/>
        </p:nvSpPr>
        <p:spPr>
          <a:xfrm>
            <a:off x="3712554" y="1207050"/>
            <a:ext cx="8312886" cy="1569660"/>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Senior Developer with Quorum</a:t>
            </a:r>
          </a:p>
          <a:p>
            <a:pPr algn="ctr"/>
            <a:r>
              <a:rPr lang="en-US" sz="3200" dirty="0">
                <a:ln w="0"/>
                <a:effectLst>
                  <a:outerShdw blurRad="38100" dist="19050" dir="2700000" algn="tl" rotWithShape="0">
                    <a:schemeClr val="dk1">
                      <a:alpha val="40000"/>
                    </a:schemeClr>
                  </a:outerShdw>
                </a:effectLst>
              </a:rPr>
              <a:t>Lives near Edinburgh, Scotland</a:t>
            </a:r>
          </a:p>
          <a:p>
            <a:pPr algn="ctr"/>
            <a:r>
              <a:rPr lang="en-US" sz="3200" b="0" cap="none" spc="0" dirty="0">
                <a:ln w="0"/>
                <a:solidFill>
                  <a:schemeClr val="tx1"/>
                </a:solidFill>
                <a:effectLst>
                  <a:outerShdw blurRad="38100" dist="19050" dir="2700000" algn="tl" rotWithShape="0">
                    <a:schemeClr val="dk1">
                      <a:alpha val="40000"/>
                    </a:schemeClr>
                  </a:outerShdw>
                </a:effectLst>
              </a:rPr>
              <a:t>[Not from there originally </a:t>
            </a:r>
            <a:r>
              <a:rPr lang="en-GB" sz="3200" b="0" cap="none" spc="0" dirty="0">
                <a:ln w="0"/>
                <a:solidFill>
                  <a:schemeClr val="tx1"/>
                </a:solidFill>
                <a:effectLst>
                  <a:outerShdw blurRad="38100" dist="19050" dir="2700000" algn="tl" rotWithShape="0">
                    <a:schemeClr val="dk1">
                      <a:alpha val="40000"/>
                    </a:schemeClr>
                  </a:outerShdw>
                </a:effectLst>
              </a:rPr>
              <a:t>🤫</a:t>
            </a:r>
            <a:r>
              <a:rPr lang="en-US" sz="3200" b="0" cap="none" spc="0" dirty="0">
                <a:ln w="0"/>
                <a:solidFill>
                  <a:schemeClr val="tx1"/>
                </a:solidFill>
                <a:effectLst>
                  <a:outerShdw blurRad="38100" dist="19050" dir="2700000" algn="tl" rotWithShape="0">
                    <a:schemeClr val="dk1">
                      <a:alpha val="40000"/>
                    </a:schemeClr>
                  </a:outerShdw>
                </a:effectLst>
              </a:rPr>
              <a: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48433" y="5693442"/>
            <a:ext cx="1132484" cy="942575"/>
          </a:xfrm>
          <a:prstGeom prst="rect">
            <a:avLst/>
          </a:prstGeom>
        </p:spPr>
      </p:pic>
      <p:pic>
        <p:nvPicPr>
          <p:cNvPr id="4" name="Picture 3" descr="A person wearing a suit and tie&#10;&#10;Description automatically generated with medium confidence">
            <a:extLst>
              <a:ext uri="{FF2B5EF4-FFF2-40B4-BE49-F238E27FC236}">
                <a16:creationId xmlns:a16="http://schemas.microsoft.com/office/drawing/2014/main" id="{7A69DA84-F625-147B-ADEA-479B7AED339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2868" y="1873031"/>
            <a:ext cx="3111939" cy="3111939"/>
          </a:xfrm>
          <a:prstGeom prst="rect">
            <a:avLst/>
          </a:prstGeom>
        </p:spPr>
      </p:pic>
    </p:spTree>
    <p:extLst>
      <p:ext uri="{BB962C8B-B14F-4D97-AF65-F5344CB8AC3E}">
        <p14:creationId xmlns:p14="http://schemas.microsoft.com/office/powerpoint/2010/main" val="28365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79952" y="2404360"/>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321949" y="2496734"/>
            <a:ext cx="4455518" cy="584775"/>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Robert.French@qnrl.com</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3721" y="3348113"/>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493033" y="3431626"/>
            <a:ext cx="235455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28117" y="4465741"/>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5001286" y="4462546"/>
            <a:ext cx="716401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6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8599B412-F5CD-45C0-AC11-A0D8D7578ECC}"/>
              </a:ext>
            </a:extLst>
          </p:cNvPr>
          <p:cNvSpPr/>
          <p:nvPr/>
        </p:nvSpPr>
        <p:spPr>
          <a:xfrm>
            <a:off x="5493033" y="5618308"/>
            <a:ext cx="4830190" cy="584775"/>
          </a:xfrm>
          <a:prstGeom prst="rect">
            <a:avLst/>
          </a:prstGeom>
        </p:spPr>
        <p:txBody>
          <a:bodyPr wrap="square">
            <a:spAutoFit/>
          </a:bodyPr>
          <a:lstStyle/>
          <a:p>
            <a:r>
              <a:rPr lang="en-GB" sz="3200" dirty="0"/>
              <a:t>https://www.qnrl.com/</a:t>
            </a:r>
          </a:p>
        </p:txBody>
      </p:sp>
      <p:sp>
        <p:nvSpPr>
          <p:cNvPr id="14" name="Rectangle 13">
            <a:extLst>
              <a:ext uri="{FF2B5EF4-FFF2-40B4-BE49-F238E27FC236}">
                <a16:creationId xmlns:a16="http://schemas.microsoft.com/office/drawing/2014/main" id="{0265AAA7-568D-45B5-B1EE-3EDF194F251C}"/>
              </a:ext>
            </a:extLst>
          </p:cNvPr>
          <p:cNvSpPr/>
          <p:nvPr/>
        </p:nvSpPr>
        <p:spPr>
          <a:xfrm>
            <a:off x="4778062" y="100480"/>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07593" y="1239692"/>
            <a:ext cx="6484231" cy="1077218"/>
          </a:xfrm>
          <a:prstGeom prst="rect">
            <a:avLst/>
          </a:prstGeom>
          <a:noFill/>
        </p:spPr>
        <p:txBody>
          <a:bodyPr wrap="square" lIns="91440" tIns="45720" rIns="91440" bIns="45720" anchor="t">
            <a:spAutoFit/>
          </a:bodyPr>
          <a:lstStyle/>
          <a:p>
            <a:pPr algn="ctr"/>
            <a:r>
              <a:rPr lang="en-US" sz="3200" dirty="0">
                <a:ln w="0"/>
                <a:effectLst>
                  <a:outerShdw blurRad="38100" dist="19050" dir="2700000" algn="tl" rotWithShape="0">
                    <a:schemeClr val="dk1">
                      <a:alpha val="40000"/>
                    </a:schemeClr>
                  </a:outerShdw>
                </a:effectLst>
              </a:rPr>
              <a:t>Chief Power BI Nerd</a:t>
            </a:r>
            <a:r>
              <a:rPr lang="en-US" sz="3200" b="0" cap="none" spc="0" dirty="0">
                <a:ln w="0"/>
                <a:effectLst>
                  <a:outerShdw blurRad="38100" dist="19050" dir="2700000" algn="tl" rotWithShape="0">
                    <a:schemeClr val="dk1">
                      <a:alpha val="40000"/>
                    </a:schemeClr>
                  </a:outerShdw>
                </a:effectLst>
              </a:rPr>
              <a:t> with Quor</a:t>
            </a:r>
            <a:r>
              <a:rPr lang="en-US" sz="3200" dirty="0">
                <a:ln w="0"/>
                <a:effectLst>
                  <a:outerShdw blurRad="38100" dist="19050" dir="2700000" algn="tl" rotWithShape="0">
                    <a:schemeClr val="dk1">
                      <a:alpha val="40000"/>
                    </a:schemeClr>
                  </a:outerShdw>
                </a:effectLst>
              </a:rPr>
              <a:t>um </a:t>
            </a:r>
          </a:p>
          <a:p>
            <a:pPr algn="ctr"/>
            <a:r>
              <a:rPr lang="en-US" sz="3200" dirty="0">
                <a:ln w="0"/>
                <a:effectLst>
                  <a:outerShdw blurRad="38100" dist="19050" dir="2700000" algn="tl" rotWithShape="0">
                    <a:schemeClr val="dk1">
                      <a:alpha val="40000"/>
                    </a:schemeClr>
                  </a:outerShdw>
                </a:effectLst>
              </a:rPr>
              <a:t>Lives in Sunny Glasgow, Scotland</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7" name="Picture 16" descr="A picture containing clothing, man, looking, face&#10;&#10;Description automatically generated">
            <a:extLst>
              <a:ext uri="{FF2B5EF4-FFF2-40B4-BE49-F238E27FC236}">
                <a16:creationId xmlns:a16="http://schemas.microsoft.com/office/drawing/2014/main" id="{6BA9C371-5EF9-4F97-80EA-7565D3B7BD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734429" y="1756422"/>
            <a:ext cx="6857999" cy="3345154"/>
          </a:xfrm>
          <a:prstGeom prst="rect">
            <a:avLst/>
          </a:prstGeom>
        </p:spPr>
      </p:pic>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71420" y="5441272"/>
            <a:ext cx="1132484" cy="942575"/>
          </a:xfrm>
          <a:prstGeom prst="rect">
            <a:avLst/>
          </a:prstGeom>
        </p:spPr>
      </p:pic>
    </p:spTree>
    <p:extLst>
      <p:ext uri="{BB962C8B-B14F-4D97-AF65-F5344CB8AC3E}">
        <p14:creationId xmlns:p14="http://schemas.microsoft.com/office/powerpoint/2010/main" val="1034482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Text, letter&#10;&#10;Description automatically generated">
            <a:extLst>
              <a:ext uri="{FF2B5EF4-FFF2-40B4-BE49-F238E27FC236}">
                <a16:creationId xmlns:a16="http://schemas.microsoft.com/office/drawing/2014/main" id="{D7903D3D-528F-A471-1630-575C5BE6E1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61673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75804-76E4-BC75-5B39-59D7231700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8" y="0"/>
            <a:ext cx="12190763" cy="6858000"/>
          </a:xfrm>
          <a:prstGeom prst="rect">
            <a:avLst/>
          </a:prstGeom>
        </p:spPr>
      </p:pic>
    </p:spTree>
    <p:extLst>
      <p:ext uri="{BB962C8B-B14F-4D97-AF65-F5344CB8AC3E}">
        <p14:creationId xmlns:p14="http://schemas.microsoft.com/office/powerpoint/2010/main" val="967652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climbing a rock wall">
            <a:extLst>
              <a:ext uri="{FF2B5EF4-FFF2-40B4-BE49-F238E27FC236}">
                <a16:creationId xmlns:a16="http://schemas.microsoft.com/office/drawing/2014/main" id="{69ECB2A2-CB7E-5579-9BF8-DB759F55DD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63491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0424A-6615-B4ED-02BB-9341008DB1A0}"/>
              </a:ext>
            </a:extLst>
          </p:cNvPr>
          <p:cNvSpPr txBox="1"/>
          <p:nvPr/>
        </p:nvSpPr>
        <p:spPr>
          <a:xfrm>
            <a:off x="2723843" y="5411450"/>
            <a:ext cx="6744314" cy="1446550"/>
          </a:xfrm>
          <a:prstGeom prst="rect">
            <a:avLst/>
          </a:prstGeom>
          <a:noFill/>
        </p:spPr>
        <p:txBody>
          <a:bodyPr wrap="square">
            <a:spAutoFit/>
          </a:bodyPr>
          <a:lstStyle/>
          <a:p>
            <a:r>
              <a:rPr lang="en-GB" sz="8800" b="0" i="0" u="none" strike="noStrike" dirty="0">
                <a:solidFill>
                  <a:srgbClr val="2A5BD7"/>
                </a:solidFill>
                <a:effectLst/>
                <a:hlinkClick r:id="rId2"/>
              </a:rPr>
              <a:t>bit.ly/3fpjn5V</a:t>
            </a:r>
            <a:endParaRPr lang="en-GB" sz="8800" dirty="0"/>
          </a:p>
        </p:txBody>
      </p:sp>
      <p:pic>
        <p:nvPicPr>
          <p:cNvPr id="7" name="Picture 6" descr="Qr code&#10;&#10;Description automatically generated">
            <a:extLst>
              <a:ext uri="{FF2B5EF4-FFF2-40B4-BE49-F238E27FC236}">
                <a16:creationId xmlns:a16="http://schemas.microsoft.com/office/drawing/2014/main" id="{76C5EF67-30A0-9C8E-EED1-04B38B57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226" y="-81116"/>
            <a:ext cx="5791200" cy="5791200"/>
          </a:xfrm>
          <a:prstGeom prst="rect">
            <a:avLst/>
          </a:prstGeom>
        </p:spPr>
      </p:pic>
    </p:spTree>
    <p:extLst>
      <p:ext uri="{BB962C8B-B14F-4D97-AF65-F5344CB8AC3E}">
        <p14:creationId xmlns:p14="http://schemas.microsoft.com/office/powerpoint/2010/main" val="352730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making food in a kitchen&#10;&#10;Description automatically generated with low confidence">
            <a:extLst>
              <a:ext uri="{FF2B5EF4-FFF2-40B4-BE49-F238E27FC236}">
                <a16:creationId xmlns:a16="http://schemas.microsoft.com/office/drawing/2014/main" id="{96F7E7BC-4EE3-A752-80B0-ADE8D182F9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928210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DA5684B-D0B2-A95A-F3ED-1FEBCEBDBB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610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ign">
            <a:extLst>
              <a:ext uri="{FF2B5EF4-FFF2-40B4-BE49-F238E27FC236}">
                <a16:creationId xmlns:a16="http://schemas.microsoft.com/office/drawing/2014/main" id="{1E575804-76E4-BC75-5B39-59D7231700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8" y="0"/>
            <a:ext cx="12190763" cy="6858000"/>
          </a:xfrm>
          <a:prstGeom prst="rect">
            <a:avLst/>
          </a:prstGeom>
        </p:spPr>
      </p:pic>
    </p:spTree>
    <p:extLst>
      <p:ext uri="{BB962C8B-B14F-4D97-AF65-F5344CB8AC3E}">
        <p14:creationId xmlns:p14="http://schemas.microsoft.com/office/powerpoint/2010/main" val="22325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erson smiling for the camera">
            <a:extLst>
              <a:ext uri="{FF2B5EF4-FFF2-40B4-BE49-F238E27FC236}">
                <a16:creationId xmlns:a16="http://schemas.microsoft.com/office/drawing/2014/main" id="{BCA89FE2-F6B5-420D-3D6C-B14827E5F4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6000" y="357600"/>
            <a:ext cx="6153600" cy="61536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2DBECC8C-AA1A-AE10-1A29-353DBC76320B}"/>
              </a:ext>
            </a:extLst>
          </p:cNvPr>
          <p:cNvSpPr/>
          <p:nvPr/>
        </p:nvSpPr>
        <p:spPr>
          <a:xfrm>
            <a:off x="6695027" y="742863"/>
            <a:ext cx="5496974" cy="4762587"/>
          </a:xfrm>
          <a:prstGeom prst="wedgeEllipseCallout">
            <a:avLst>
              <a:gd name="adj1" fmla="val -71778"/>
              <a:gd name="adj2" fmla="val 16950"/>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“Robert your boss has told me you can work on this Power BI report idea..”</a:t>
            </a:r>
          </a:p>
        </p:txBody>
      </p:sp>
    </p:spTree>
    <p:extLst>
      <p:ext uri="{BB962C8B-B14F-4D97-AF65-F5344CB8AC3E}">
        <p14:creationId xmlns:p14="http://schemas.microsoft.com/office/powerpoint/2010/main" val="742875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person holding a bottle">
            <a:extLst>
              <a:ext uri="{FF2B5EF4-FFF2-40B4-BE49-F238E27FC236}">
                <a16:creationId xmlns:a16="http://schemas.microsoft.com/office/drawing/2014/main" id="{D304DCF7-F015-4593-8F3A-86A438F5EF6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19850" y="542925"/>
            <a:ext cx="5772150" cy="57721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3D9C9A9C-6D68-9954-B336-BFEB519A6EC1}"/>
              </a:ext>
            </a:extLst>
          </p:cNvPr>
          <p:cNvSpPr/>
          <p:nvPr/>
        </p:nvSpPr>
        <p:spPr>
          <a:xfrm>
            <a:off x="0" y="800056"/>
            <a:ext cx="4514850" cy="5257887"/>
          </a:xfrm>
          <a:prstGeom prst="wedgeEllipseCallout">
            <a:avLst>
              <a:gd name="adj1" fmla="val 91294"/>
              <a:gd name="adj2" fmla="val 573"/>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3600" dirty="0">
                <a:solidFill>
                  <a:schemeClr val="tx1"/>
                </a:solidFill>
              </a:rPr>
              <a:t>“That’s fantastic Darren, can you show me the idea?”</a:t>
            </a:r>
          </a:p>
        </p:txBody>
      </p:sp>
    </p:spTree>
    <p:extLst>
      <p:ext uri="{BB962C8B-B14F-4D97-AF65-F5344CB8AC3E}">
        <p14:creationId xmlns:p14="http://schemas.microsoft.com/office/powerpoint/2010/main" val="52383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06C2A9-F65F-06AE-B82D-DA44F7F3E25B}"/>
              </a:ext>
            </a:extLst>
          </p:cNvPr>
          <p:cNvSpPr/>
          <p:nvPr/>
        </p:nvSpPr>
        <p:spPr>
          <a:xfrm>
            <a:off x="408289" y="1905506"/>
            <a:ext cx="11375422" cy="3046988"/>
          </a:xfrm>
          <a:prstGeom prst="rect">
            <a:avLst/>
          </a:prstGeom>
          <a:noFill/>
        </p:spPr>
        <p:txBody>
          <a:bodyPr wrap="none" lIns="91440" tIns="45720" rIns="91440" bIns="45720">
            <a:spAutoFit/>
          </a:bodyPr>
          <a:lstStyle/>
          <a:p>
            <a:pPr algn="ctr"/>
            <a:r>
              <a:rPr lang="en-US" sz="13800" b="0" cap="none" spc="0" dirty="0">
                <a:ln w="0"/>
                <a:solidFill>
                  <a:schemeClr val="accent1"/>
                </a:solidFill>
                <a:effectLst>
                  <a:outerShdw blurRad="38100" dist="25400" dir="5400000" algn="ctr" rotWithShape="0">
                    <a:srgbClr val="6E747A">
                      <a:alpha val="43000"/>
                    </a:srgbClr>
                  </a:outerShdw>
                </a:effectLst>
              </a:rPr>
              <a:t>Dramatic pause</a:t>
            </a:r>
          </a:p>
          <a:p>
            <a:pPr algn="ctr"/>
            <a:r>
              <a:rPr lang="en-US" sz="5400" dirty="0">
                <a:ln w="0"/>
                <a:solidFill>
                  <a:schemeClr val="accent1"/>
                </a:solidFill>
                <a:effectLst>
                  <a:outerShdw blurRad="38100" dist="25400" dir="5400000" algn="ctr" rotWithShape="0">
                    <a:srgbClr val="6E747A">
                      <a:alpha val="43000"/>
                    </a:srgbClr>
                  </a:outerShdw>
                </a:effectLst>
              </a:rPr>
              <a:t>(my boss had to email to me)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86170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4B16A93-4AB4-5B39-5FE5-ACB961E1BE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59737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glasses&#10;&#10;Description automatically generated with medium confidence">
            <a:extLst>
              <a:ext uri="{FF2B5EF4-FFF2-40B4-BE49-F238E27FC236}">
                <a16:creationId xmlns:a16="http://schemas.microsoft.com/office/drawing/2014/main" id="{B7D8FC77-5C6C-55D5-471A-67FC1634F2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965994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4B16A93-4AB4-5B39-5FE5-ACB961E1BE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149626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7721A855-F834-3BDB-84ED-E64B402170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2271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person&#10;&#10;Description automatically generated">
            <a:extLst>
              <a:ext uri="{FF2B5EF4-FFF2-40B4-BE49-F238E27FC236}">
                <a16:creationId xmlns:a16="http://schemas.microsoft.com/office/drawing/2014/main" id="{83365772-C9CD-3930-96A5-F675DA521A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675169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556785-12B1-265A-AC08-C17D7FABAA62}"/>
              </a:ext>
            </a:extLst>
          </p:cNvPr>
          <p:cNvSpPr/>
          <p:nvPr/>
        </p:nvSpPr>
        <p:spPr>
          <a:xfrm>
            <a:off x="1883982" y="828288"/>
            <a:ext cx="8424036" cy="5201424"/>
          </a:xfrm>
          <a:prstGeom prst="rect">
            <a:avLst/>
          </a:prstGeom>
          <a:noFill/>
        </p:spPr>
        <p:txBody>
          <a:bodyPr wrap="none" lIns="91440" tIns="45720" rIns="91440" bIns="45720">
            <a:spAutoFit/>
          </a:bodyPr>
          <a:lstStyle/>
          <a:p>
            <a:pPr algn="ctr"/>
            <a:r>
              <a:rPr lang="en-US" sz="16600" b="0" cap="none" spc="0" dirty="0">
                <a:ln w="0"/>
                <a:solidFill>
                  <a:schemeClr val="accent1"/>
                </a:solidFill>
                <a:effectLst>
                  <a:outerShdw blurRad="38100" dist="25400" dir="5400000" algn="ctr" rotWithShape="0">
                    <a:srgbClr val="6E747A">
                      <a:alpha val="43000"/>
                    </a:srgbClr>
                  </a:outerShdw>
                </a:effectLst>
              </a:rPr>
              <a:t>First </a:t>
            </a:r>
          </a:p>
          <a:p>
            <a:pPr algn="ctr"/>
            <a:r>
              <a:rPr lang="en-US" sz="16600" b="0" cap="none" spc="0" dirty="0">
                <a:ln w="0"/>
                <a:solidFill>
                  <a:schemeClr val="accent1"/>
                </a:solidFill>
                <a:effectLst>
                  <a:outerShdw blurRad="38100" dist="25400" dir="5400000" algn="ctr" rotWithShape="0">
                    <a:srgbClr val="6E747A">
                      <a:alpha val="43000"/>
                    </a:srgbClr>
                  </a:outerShdw>
                </a:effectLst>
              </a:rPr>
              <a:t>challenge</a:t>
            </a:r>
          </a:p>
        </p:txBody>
      </p:sp>
    </p:spTree>
    <p:extLst>
      <p:ext uri="{BB962C8B-B14F-4D97-AF65-F5344CB8AC3E}">
        <p14:creationId xmlns:p14="http://schemas.microsoft.com/office/powerpoint/2010/main" val="1617592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ck&#10;&#10;Description automatically generated">
            <a:extLst>
              <a:ext uri="{FF2B5EF4-FFF2-40B4-BE49-F238E27FC236}">
                <a16:creationId xmlns:a16="http://schemas.microsoft.com/office/drawing/2014/main" id="{344D44D0-0127-4E5B-8B9C-6DBD5C01D5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75446" y="144724"/>
            <a:ext cx="3017066" cy="815725"/>
          </a:xfrm>
          <a:prstGeom prst="rect">
            <a:avLst/>
          </a:prstGeom>
        </p:spPr>
      </p:pic>
      <p:pic>
        <p:nvPicPr>
          <p:cNvPr id="3" name="Picture 2" descr="Shape&#10;&#10;Description automatically generated">
            <a:extLst>
              <a:ext uri="{FF2B5EF4-FFF2-40B4-BE49-F238E27FC236}">
                <a16:creationId xmlns:a16="http://schemas.microsoft.com/office/drawing/2014/main" id="{83C5AA02-34FB-45C5-A6B4-78A8379165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2679" y="3249738"/>
            <a:ext cx="7962959" cy="3660888"/>
          </a:xfrm>
          <a:prstGeom prst="rect">
            <a:avLst/>
          </a:prstGeom>
        </p:spPr>
      </p:pic>
      <p:pic>
        <p:nvPicPr>
          <p:cNvPr id="6" name="Picture 5" descr="Timeline&#10;&#10;Description automatically generated">
            <a:extLst>
              <a:ext uri="{FF2B5EF4-FFF2-40B4-BE49-F238E27FC236}">
                <a16:creationId xmlns:a16="http://schemas.microsoft.com/office/drawing/2014/main" id="{4B51659E-E0BB-49F1-8225-6041506BBF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7120" y="1315889"/>
            <a:ext cx="6096652" cy="1933849"/>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928C4A6E-E79C-46B0-829F-24C5E48B7F7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8052" y="778036"/>
            <a:ext cx="3442889" cy="3442889"/>
          </a:xfrm>
          <a:prstGeom prst="rect">
            <a:avLst/>
          </a:prstGeom>
        </p:spPr>
      </p:pic>
    </p:spTree>
    <p:extLst>
      <p:ext uri="{BB962C8B-B14F-4D97-AF65-F5344CB8AC3E}">
        <p14:creationId xmlns:p14="http://schemas.microsoft.com/office/powerpoint/2010/main" val="3079579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Five square speech bubbles in color">
            <a:extLst>
              <a:ext uri="{FF2B5EF4-FFF2-40B4-BE49-F238E27FC236}">
                <a16:creationId xmlns:a16="http://schemas.microsoft.com/office/drawing/2014/main" id="{E9722B71-4BA3-C137-5859-FA044217E7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01049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2" descr="A person smiling for the camera">
            <a:extLst>
              <a:ext uri="{FF2B5EF4-FFF2-40B4-BE49-F238E27FC236}">
                <a16:creationId xmlns:a16="http://schemas.microsoft.com/office/drawing/2014/main" id="{C925728C-2A14-98DF-95C0-DC488409C15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7387" y="170014"/>
            <a:ext cx="3805676" cy="6516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hanging lightbulb">
            <a:extLst>
              <a:ext uri="{FF2B5EF4-FFF2-40B4-BE49-F238E27FC236}">
                <a16:creationId xmlns:a16="http://schemas.microsoft.com/office/drawing/2014/main" id="{0D6F5F9A-F072-AED1-8D27-2DFBD5829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b="-1"/>
          <a:stretch/>
        </p:blipFill>
        <p:spPr>
          <a:xfrm>
            <a:off x="4179224" y="170014"/>
            <a:ext cx="7825389" cy="6516263"/>
          </a:xfrm>
          <a:prstGeom prst="rect">
            <a:avLst/>
          </a:prstGeom>
        </p:spPr>
      </p:pic>
    </p:spTree>
    <p:extLst>
      <p:ext uri="{BB962C8B-B14F-4D97-AF65-F5344CB8AC3E}">
        <p14:creationId xmlns:p14="http://schemas.microsoft.com/office/powerpoint/2010/main" val="3014074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0E08D1B0-8D54-AB64-64BF-EF217187527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976912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2" descr="A person smiling for the camera">
            <a:extLst>
              <a:ext uri="{FF2B5EF4-FFF2-40B4-BE49-F238E27FC236}">
                <a16:creationId xmlns:a16="http://schemas.microsoft.com/office/drawing/2014/main" id="{C925728C-2A14-98DF-95C0-DC488409C15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87387" y="170014"/>
            <a:ext cx="3805676" cy="65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ign on a brick wall&#10;&#10;Description automatically generated with medium confidence">
            <a:extLst>
              <a:ext uri="{FF2B5EF4-FFF2-40B4-BE49-F238E27FC236}">
                <a16:creationId xmlns:a16="http://schemas.microsoft.com/office/drawing/2014/main" id="{D41C6368-E489-37DA-3EDC-2DF77B378FE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98068" y="1436600"/>
            <a:ext cx="6994703" cy="5249679"/>
          </a:xfrm>
          <a:prstGeom prst="rect">
            <a:avLst/>
          </a:prstGeom>
        </p:spPr>
      </p:pic>
      <p:sp>
        <p:nvSpPr>
          <p:cNvPr id="4" name="Rectangle 3">
            <a:extLst>
              <a:ext uri="{FF2B5EF4-FFF2-40B4-BE49-F238E27FC236}">
                <a16:creationId xmlns:a16="http://schemas.microsoft.com/office/drawing/2014/main" id="{FB2B19B8-80D8-9029-9EDE-C571AE38420E}"/>
              </a:ext>
            </a:extLst>
          </p:cNvPr>
          <p:cNvSpPr/>
          <p:nvPr/>
        </p:nvSpPr>
        <p:spPr>
          <a:xfrm>
            <a:off x="7087766" y="356828"/>
            <a:ext cx="360919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Darren says </a:t>
            </a:r>
          </a:p>
        </p:txBody>
      </p:sp>
    </p:spTree>
    <p:extLst>
      <p:ext uri="{BB962C8B-B14F-4D97-AF65-F5344CB8AC3E}">
        <p14:creationId xmlns:p14="http://schemas.microsoft.com/office/powerpoint/2010/main" val="3824601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ext, letter&#10;&#10;Description automatically generated">
            <a:extLst>
              <a:ext uri="{FF2B5EF4-FFF2-40B4-BE49-F238E27FC236}">
                <a16:creationId xmlns:a16="http://schemas.microsoft.com/office/drawing/2014/main" id="{A2AD8C54-B3F7-A630-0898-46C463C112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674760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9E53463F-0D54-8FFB-D0D0-B1CEE4AC6C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217472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F8FF5-B4FC-1511-C6AC-7E17A760ACFA}"/>
              </a:ext>
            </a:extLst>
          </p:cNvPr>
          <p:cNvSpPr/>
          <p:nvPr/>
        </p:nvSpPr>
        <p:spPr>
          <a:xfrm>
            <a:off x="1395027" y="172399"/>
            <a:ext cx="9231822" cy="4062651"/>
          </a:xfrm>
          <a:prstGeom prst="rect">
            <a:avLst/>
          </a:prstGeom>
          <a:noFill/>
        </p:spPr>
        <p:txBody>
          <a:bodyPr wrap="none" lIns="91440" tIns="45720" rIns="91440" bIns="45720">
            <a:spAutoFit/>
          </a:bodyPr>
          <a:lstStyle/>
          <a:p>
            <a:pPr algn="ctr"/>
            <a:r>
              <a:rPr lang="en-US" sz="9600" b="0" cap="none" spc="0" dirty="0">
                <a:ln w="0"/>
                <a:solidFill>
                  <a:schemeClr val="bg1"/>
                </a:solidFill>
                <a:effectLst>
                  <a:outerShdw blurRad="38100" dist="25400" dir="5400000" algn="ctr" rotWithShape="0">
                    <a:srgbClr val="6E747A">
                      <a:alpha val="43000"/>
                    </a:srgbClr>
                  </a:outerShdw>
                </a:effectLst>
              </a:rPr>
              <a:t>Now with added </a:t>
            </a:r>
          </a:p>
          <a:p>
            <a:pPr algn="ctr"/>
            <a:r>
              <a:rPr lang="en-US" sz="9600" b="0" cap="none" spc="0" dirty="0">
                <a:ln w="0"/>
                <a:solidFill>
                  <a:schemeClr val="bg1"/>
                </a:solidFill>
                <a:effectLst>
                  <a:outerShdw blurRad="38100" dist="25400" dir="5400000" algn="ctr" rotWithShape="0">
                    <a:srgbClr val="6E747A">
                      <a:alpha val="43000"/>
                    </a:srgbClr>
                  </a:outerShdw>
                </a:effectLst>
              </a:rPr>
              <a:t>Quorum-</a:t>
            </a:r>
            <a:r>
              <a:rPr lang="en-US" sz="9600" b="0" cap="none" spc="0" dirty="0" err="1">
                <a:ln w="0"/>
                <a:solidFill>
                  <a:schemeClr val="bg1"/>
                </a:solidFill>
                <a:effectLst>
                  <a:outerShdw blurRad="38100" dist="25400" dir="5400000" algn="ctr" rotWithShape="0">
                    <a:srgbClr val="6E747A">
                      <a:alpha val="43000"/>
                    </a:srgbClr>
                  </a:outerShdw>
                </a:effectLst>
              </a:rPr>
              <a:t>inmation</a:t>
            </a:r>
            <a:endParaRPr lang="en-US" sz="9600" b="0" cap="none" spc="0" err="1">
              <a:ln w="0"/>
              <a:solidFill>
                <a:schemeClr val="bg1"/>
              </a:solidFill>
              <a:effectLst>
                <a:outerShdw blurRad="38100" dist="25400" dir="5400000" algn="ctr" rotWithShape="0">
                  <a:srgbClr val="6E747A">
                    <a:alpha val="43000"/>
                  </a:srgbClr>
                </a:outerShdw>
              </a:effectLst>
            </a:endParaRPr>
          </a:p>
          <a:p>
            <a:pPr algn="ctr"/>
            <a:r>
              <a:rPr lang="en-US" sz="6600" dirty="0">
                <a:ln w="0"/>
                <a:solidFill>
                  <a:schemeClr val="bg1"/>
                </a:solidFill>
                <a:effectLst>
                  <a:outerShdw blurRad="38100" dist="25400" dir="5400000" algn="ctr" rotWithShape="0">
                    <a:srgbClr val="6E747A">
                      <a:alpha val="43000"/>
                    </a:srgbClr>
                  </a:outerShdw>
                </a:effectLst>
              </a:rPr>
              <a:t>(animation)</a:t>
            </a:r>
            <a:endParaRPr lang="en-US" sz="66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59523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21CD3EA1-9B2F-3C08-BA80-B87B5313A8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159"/>
            <a:ext cx="12192000" cy="6835682"/>
          </a:xfrm>
          <a:prstGeom prst="rect">
            <a:avLst/>
          </a:prstGeom>
        </p:spPr>
      </p:pic>
    </p:spTree>
    <p:extLst>
      <p:ext uri="{BB962C8B-B14F-4D97-AF65-F5344CB8AC3E}">
        <p14:creationId xmlns:p14="http://schemas.microsoft.com/office/powerpoint/2010/main" val="257026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874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A35D3-745F-AE6F-52CD-3E96ACDA96FD}"/>
              </a:ext>
            </a:extLst>
          </p:cNvPr>
          <p:cNvSpPr/>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0" cap="none" spc="0">
                <a:ln w="0"/>
                <a:effectLst>
                  <a:outerShdw blurRad="38100" dist="25400" dir="5400000" algn="ctr" rotWithShape="0">
                    <a:srgbClr val="6E747A">
                      <a:alpha val="43000"/>
                    </a:srgbClr>
                  </a:outerShdw>
                </a:effectLst>
                <a:latin typeface="+mj-lt"/>
                <a:ea typeface="+mj-ea"/>
                <a:cs typeface="+mj-cs"/>
              </a:rPr>
              <a:t>How ?</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og, wall, indoor, looking&#10;&#10;Description automatically generated">
            <a:extLst>
              <a:ext uri="{FF2B5EF4-FFF2-40B4-BE49-F238E27FC236}">
                <a16:creationId xmlns:a16="http://schemas.microsoft.com/office/drawing/2014/main" id="{EA5B03DB-49AD-71B0-7DCF-A67B9A1E29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707433468"/>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313A0-8163-9ED2-1339-05769CE26E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20503" y="3048001"/>
            <a:ext cx="2524758" cy="95693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gic Wand Auto with solid fill">
            <a:extLst>
              <a:ext uri="{FF2B5EF4-FFF2-40B4-BE49-F238E27FC236}">
                <a16:creationId xmlns:a16="http://schemas.microsoft.com/office/drawing/2014/main" id="{9F78BFBF-D60D-4C65-B403-92CCA51BC93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195" y="2819399"/>
            <a:ext cx="1414131" cy="1414131"/>
          </a:xfrm>
          <a:prstGeom prst="rect">
            <a:avLst/>
          </a:prstGeom>
        </p:spPr>
      </p:pic>
      <p:cxnSp>
        <p:nvCxnSpPr>
          <p:cNvPr id="8" name="Straight Arrow Connector 7">
            <a:extLst>
              <a:ext uri="{FF2B5EF4-FFF2-40B4-BE49-F238E27FC236}">
                <a16:creationId xmlns:a16="http://schemas.microsoft.com/office/drawing/2014/main" id="{DE25F84A-CE4B-F95A-557A-97758E958B57}"/>
              </a:ext>
            </a:extLst>
          </p:cNvPr>
          <p:cNvCxnSpPr>
            <a:cxnSpLocks/>
            <a:stCxn id="3" idx="3"/>
            <a:endCxn id="5" idx="1"/>
          </p:cNvCxnSpPr>
          <p:nvPr/>
        </p:nvCxnSpPr>
        <p:spPr>
          <a:xfrm flipV="1">
            <a:off x="2645261" y="3526465"/>
            <a:ext cx="21579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C09A10-21CF-E1CD-8729-7F5AB7286254}"/>
              </a:ext>
            </a:extLst>
          </p:cNvPr>
          <p:cNvCxnSpPr>
            <a:cxnSpLocks/>
            <a:stCxn id="5" idx="3"/>
            <a:endCxn id="1028" idx="1"/>
          </p:cNvCxnSpPr>
          <p:nvPr/>
        </p:nvCxnSpPr>
        <p:spPr>
          <a:xfrm>
            <a:off x="6217326" y="3526465"/>
            <a:ext cx="1982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55CFD69F-EB46-626D-0A5B-3E920E2F15A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199830" y="2118537"/>
            <a:ext cx="3352211" cy="281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511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66BE89-5040-8EFA-E178-2876AED0DC0F}"/>
              </a:ext>
            </a:extLst>
          </p:cNvPr>
          <p:cNvGrpSpPr/>
          <p:nvPr/>
        </p:nvGrpSpPr>
        <p:grpSpPr>
          <a:xfrm>
            <a:off x="3521676" y="0"/>
            <a:ext cx="5148648" cy="6858000"/>
            <a:chOff x="3714750" y="0"/>
            <a:chExt cx="5148648" cy="6858000"/>
          </a:xfrm>
        </p:grpSpPr>
        <p:pic>
          <p:nvPicPr>
            <p:cNvPr id="2052" name="Picture 4" descr="Scooby doo mask reveal |  Magic tech; Azure Data Factory | image tagged in scooby doo mask reveal | made w/ Imgflip meme maker">
              <a:extLst>
                <a:ext uri="{FF2B5EF4-FFF2-40B4-BE49-F238E27FC236}">
                  <a16:creationId xmlns:a16="http://schemas.microsoft.com/office/drawing/2014/main" id="{D12539F8-F3C9-F460-CE77-91BAA20D1D3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4750" y="0"/>
              <a:ext cx="51486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Magic Wand Auto with solid fill">
              <a:extLst>
                <a:ext uri="{FF2B5EF4-FFF2-40B4-BE49-F238E27FC236}">
                  <a16:creationId xmlns:a16="http://schemas.microsoft.com/office/drawing/2014/main" id="{20D4136B-2AED-D9C6-42FE-FBD5C936D4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1331" y="506560"/>
              <a:ext cx="1790761" cy="1790761"/>
            </a:xfrm>
            <a:prstGeom prst="rect">
              <a:avLst/>
            </a:prstGeom>
          </p:spPr>
        </p:pic>
        <p:pic>
          <p:nvPicPr>
            <p:cNvPr id="4" name="Picture 3">
              <a:extLst>
                <a:ext uri="{FF2B5EF4-FFF2-40B4-BE49-F238E27FC236}">
                  <a16:creationId xmlns:a16="http://schemas.microsoft.com/office/drawing/2014/main" id="{115F20CC-938A-90E2-6250-8BD373E3DF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21052" y="3997935"/>
              <a:ext cx="1461040" cy="1458124"/>
            </a:xfrm>
            <a:prstGeom prst="rect">
              <a:avLst/>
            </a:prstGeom>
          </p:spPr>
        </p:pic>
      </p:grpSp>
    </p:spTree>
    <p:extLst>
      <p:ext uri="{BB962C8B-B14F-4D97-AF65-F5344CB8AC3E}">
        <p14:creationId xmlns:p14="http://schemas.microsoft.com/office/powerpoint/2010/main" val="120461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ppt_x"/>
                                          </p:val>
                                        </p:tav>
                                        <p:tav tm="100000">
                                          <p:val>
                                            <p:strVal val="#ppt_x"/>
                                          </p:val>
                                        </p:tav>
                                      </p:tavLst>
                                    </p:anim>
                                    <p:anim calcmode="lin" valueType="num">
                                      <p:cBhvr additive="base">
                                        <p:cTn id="8" dur="3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8682F2AD-5279-14B0-E4FD-744D737E33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27432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448FC-1D03-9EB6-A710-5404106E7A0F}"/>
              </a:ext>
            </a:extLst>
          </p:cNvPr>
          <p:cNvPicPr>
            <a:picLocks noChangeAspect="1"/>
          </p:cNvPicPr>
          <p:nvPr/>
        </p:nvPicPr>
        <p:blipFill>
          <a:blip r:embed="rId2"/>
          <a:stretch>
            <a:fillRect/>
          </a:stretch>
        </p:blipFill>
        <p:spPr>
          <a:xfrm>
            <a:off x="2950397" y="81266"/>
            <a:ext cx="6619864" cy="6776734"/>
          </a:xfrm>
          <a:prstGeom prst="rect">
            <a:avLst/>
          </a:prstGeom>
        </p:spPr>
      </p:pic>
      <p:pic>
        <p:nvPicPr>
          <p:cNvPr id="11" name="Graphic 10" descr="Badge with solid fill">
            <a:extLst>
              <a:ext uri="{FF2B5EF4-FFF2-40B4-BE49-F238E27FC236}">
                <a16:creationId xmlns:a16="http://schemas.microsoft.com/office/drawing/2014/main" id="{B53482EA-0F77-1F2A-6B5F-71641FC42E1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8334" y="2611054"/>
            <a:ext cx="1717158" cy="1717158"/>
          </a:xfrm>
          <a:prstGeom prst="rect">
            <a:avLst/>
          </a:prstGeom>
        </p:spPr>
      </p:pic>
    </p:spTree>
    <p:extLst>
      <p:ext uri="{BB962C8B-B14F-4D97-AF65-F5344CB8AC3E}">
        <p14:creationId xmlns:p14="http://schemas.microsoft.com/office/powerpoint/2010/main" val="2868830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62AE4-D334-A62F-2CA3-40A40F8FFD9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54016"/>
            <a:ext cx="12192000" cy="5603984"/>
          </a:xfrm>
          <a:prstGeom prst="rect">
            <a:avLst/>
          </a:prstGeom>
        </p:spPr>
      </p:pic>
      <p:pic>
        <p:nvPicPr>
          <p:cNvPr id="7" name="Graphic 6" descr="Badge 3 with solid fill">
            <a:extLst>
              <a:ext uri="{FF2B5EF4-FFF2-40B4-BE49-F238E27FC236}">
                <a16:creationId xmlns:a16="http://schemas.microsoft.com/office/drawing/2014/main" id="{43702A03-FF18-12C4-704C-A8BF67221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2981" y="0"/>
            <a:ext cx="1166037" cy="1166037"/>
          </a:xfrm>
          <a:prstGeom prst="rect">
            <a:avLst/>
          </a:prstGeom>
        </p:spPr>
      </p:pic>
    </p:spTree>
    <p:extLst>
      <p:ext uri="{BB962C8B-B14F-4D97-AF65-F5344CB8AC3E}">
        <p14:creationId xmlns:p14="http://schemas.microsoft.com/office/powerpoint/2010/main" val="2336647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82F2AD-5279-14B0-E4FD-744D737E33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773071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DEBD5-503C-FC64-098A-FA5C9DA657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610" y="0"/>
            <a:ext cx="11708780" cy="6858000"/>
          </a:xfrm>
          <a:prstGeom prst="rect">
            <a:avLst/>
          </a:prstGeom>
        </p:spPr>
      </p:pic>
    </p:spTree>
    <p:extLst>
      <p:ext uri="{BB962C8B-B14F-4D97-AF65-F5344CB8AC3E}">
        <p14:creationId xmlns:p14="http://schemas.microsoft.com/office/powerpoint/2010/main" val="551412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his mouth open&#10;&#10;Description automatically generated with low confidence">
            <a:extLst>
              <a:ext uri="{FF2B5EF4-FFF2-40B4-BE49-F238E27FC236}">
                <a16:creationId xmlns:a16="http://schemas.microsoft.com/office/drawing/2014/main" id="{060382D3-69F7-2ED7-1342-AF802AEB87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367384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556785-12B1-265A-AC08-C17D7FABAA62}"/>
              </a:ext>
            </a:extLst>
          </p:cNvPr>
          <p:cNvSpPr/>
          <p:nvPr/>
        </p:nvSpPr>
        <p:spPr>
          <a:xfrm>
            <a:off x="0" y="812899"/>
            <a:ext cx="12192000" cy="5232202"/>
          </a:xfrm>
          <a:prstGeom prst="rect">
            <a:avLst/>
          </a:prstGeom>
          <a:noFill/>
        </p:spPr>
        <p:txBody>
          <a:bodyPr wrap="square" lIns="91440" tIns="45720" rIns="91440" bIns="45720">
            <a:spAutoFit/>
          </a:bodyPr>
          <a:lstStyle/>
          <a:p>
            <a:pPr algn="ctr"/>
            <a:r>
              <a:rPr lang="en-US" sz="16700" b="0" cap="none" spc="0" dirty="0">
                <a:ln w="0"/>
                <a:solidFill>
                  <a:schemeClr val="accent1"/>
                </a:solidFill>
                <a:effectLst>
                  <a:outerShdw blurRad="38100" dist="25400" dir="5400000" algn="ctr" rotWithShape="0">
                    <a:srgbClr val="6E747A">
                      <a:alpha val="43000"/>
                    </a:srgbClr>
                  </a:outerShdw>
                </a:effectLst>
              </a:rPr>
              <a:t>Second challenge</a:t>
            </a:r>
          </a:p>
        </p:txBody>
      </p:sp>
    </p:spTree>
    <p:extLst>
      <p:ext uri="{BB962C8B-B14F-4D97-AF65-F5344CB8AC3E}">
        <p14:creationId xmlns:p14="http://schemas.microsoft.com/office/powerpoint/2010/main" val="1101381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91241D-FD00-9416-C2D9-3AD01CD78AB0}"/>
              </a:ext>
            </a:extLst>
          </p:cNvPr>
          <p:cNvSpPr/>
          <p:nvPr/>
        </p:nvSpPr>
        <p:spPr>
          <a:xfrm>
            <a:off x="833822" y="2705725"/>
            <a:ext cx="10524356" cy="1862048"/>
          </a:xfrm>
          <a:prstGeom prst="rect">
            <a:avLst/>
          </a:prstGeom>
          <a:noFill/>
        </p:spPr>
        <p:txBody>
          <a:bodyPr wrap="none" lIns="91440" tIns="45720" rIns="91440" bIns="45720">
            <a:spAutoFit/>
          </a:bodyPr>
          <a:lstStyle/>
          <a:p>
            <a:pPr algn="ctr"/>
            <a:r>
              <a:rPr lang="en-US" sz="11500" b="0" cap="none" spc="0" dirty="0">
                <a:ln w="0"/>
                <a:solidFill>
                  <a:schemeClr val="bg1"/>
                </a:solidFill>
                <a:effectLst>
                  <a:outerShdw blurRad="38100" dist="25400" dir="5400000" algn="ctr" rotWithShape="0">
                    <a:srgbClr val="6E747A">
                      <a:alpha val="43000"/>
                    </a:srgbClr>
                  </a:outerShdw>
                </a:effectLst>
              </a:rPr>
              <a:t>Employee owned</a:t>
            </a:r>
          </a:p>
        </p:txBody>
      </p:sp>
    </p:spTree>
    <p:extLst>
      <p:ext uri="{BB962C8B-B14F-4D97-AF65-F5344CB8AC3E}">
        <p14:creationId xmlns:p14="http://schemas.microsoft.com/office/powerpoint/2010/main" val="3719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0A2D8C66-C9A1-AA33-A8E0-7F385F312A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2561997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2919D-D9EC-4E50-9718-9A1794C4EC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459"/>
            <a:ext cx="12192000" cy="6837082"/>
          </a:xfrm>
          <a:prstGeom prst="rect">
            <a:avLst/>
          </a:prstGeom>
        </p:spPr>
      </p:pic>
    </p:spTree>
    <p:extLst>
      <p:ext uri="{BB962C8B-B14F-4D97-AF65-F5344CB8AC3E}">
        <p14:creationId xmlns:p14="http://schemas.microsoft.com/office/powerpoint/2010/main" val="2588299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Smiling white dog">
            <a:extLst>
              <a:ext uri="{FF2B5EF4-FFF2-40B4-BE49-F238E27FC236}">
                <a16:creationId xmlns:a16="http://schemas.microsoft.com/office/drawing/2014/main" id="{E1AAFDFF-227D-6A9A-ADBF-7E3089D99C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b="-1"/>
          <a:stretch/>
        </p:blipFill>
        <p:spPr>
          <a:xfrm>
            <a:off x="20" y="1282"/>
            <a:ext cx="12191980" cy="6856718"/>
          </a:xfrm>
          <a:prstGeom prst="rect">
            <a:avLst/>
          </a:prstGeom>
        </p:spPr>
      </p:pic>
    </p:spTree>
    <p:extLst>
      <p:ext uri="{BB962C8B-B14F-4D97-AF65-F5344CB8AC3E}">
        <p14:creationId xmlns:p14="http://schemas.microsoft.com/office/powerpoint/2010/main" val="1980103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One Does Not Simply Meme |  SQL Server does not; Do KMZ Files | image tagged in memes,one does not simply | made w/ Imgflip meme maker">
            <a:extLst>
              <a:ext uri="{FF2B5EF4-FFF2-40B4-BE49-F238E27FC236}">
                <a16:creationId xmlns:a16="http://schemas.microsoft.com/office/drawing/2014/main" id="{01013E14-7828-DCB8-1945-62244C9B3F9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6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ad sign on the sidewalk&#10;&#10;Description automatically generated with low confidence">
            <a:extLst>
              <a:ext uri="{FF2B5EF4-FFF2-40B4-BE49-F238E27FC236}">
                <a16:creationId xmlns:a16="http://schemas.microsoft.com/office/drawing/2014/main" id="{D92E0319-31CC-896A-11B4-19503B0EEF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409740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with his arms raised&#10;&#10;Description automatically generated with medium confidence">
            <a:extLst>
              <a:ext uri="{FF2B5EF4-FFF2-40B4-BE49-F238E27FC236}">
                <a16:creationId xmlns:a16="http://schemas.microsoft.com/office/drawing/2014/main" id="{332B3B07-79C6-96EC-5290-67F7EBD937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15165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86E89C-710F-6EC7-058F-F163E7B8DA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6483" y="0"/>
            <a:ext cx="6819034" cy="6858000"/>
          </a:xfrm>
          <a:prstGeom prst="rect">
            <a:avLst/>
          </a:prstGeom>
        </p:spPr>
      </p:pic>
    </p:spTree>
    <p:extLst>
      <p:ext uri="{BB962C8B-B14F-4D97-AF65-F5344CB8AC3E}">
        <p14:creationId xmlns:p14="http://schemas.microsoft.com/office/powerpoint/2010/main" val="4172127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3EB08A-2550-8C7D-441B-64E0A761BC85}"/>
              </a:ext>
            </a:extLst>
          </p:cNvPr>
          <p:cNvSpPr txBox="1"/>
          <p:nvPr/>
        </p:nvSpPr>
        <p:spPr>
          <a:xfrm>
            <a:off x="398721" y="525641"/>
            <a:ext cx="11394558" cy="5806718"/>
          </a:xfrm>
          <a:prstGeom prst="rect">
            <a:avLst/>
          </a:prstGeom>
          <a:noFill/>
        </p:spPr>
        <p:txBody>
          <a:bodyPr wrap="square">
            <a:spAutoFit/>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Arial" panose="020B0604020202020204" pitchFamily="34" charset="0"/>
              </a:rPr>
              <a:t>This will produce a ‘SQL script’ like this one</a:t>
            </a: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#CREATE  TABLE tracks (</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VARCHAR(16) NOT NULL,</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INT NOT NULL,</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DOUBLE NOT NULL,</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DOUBLE NOT NULL,</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DOUBLE NULL,</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PRIMARY KEY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 </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'1', '42.33876000', '-83.0525900', '190.0');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'2', '42.33762000', '-83.0552800', '184.0');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'3', '42.33822000', '-83.0557500', '180.0');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'4', '42.33833000', '-83.0558200', '180.0');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'5', '42.33839000', '-83.0558500', '180.0');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'6', '42.33855000', '-83.0559600', '182.0');</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dirty="0">
                <a:effectLst/>
                <a:latin typeface="Consolas" panose="020B0609020204030204" pitchFamily="49" charset="0"/>
                <a:ea typeface="Calibri" panose="020F0502020204030204" pitchFamily="34" charset="0"/>
                <a:cs typeface="Arial" panose="020B0604020202020204" pitchFamily="34" charset="0"/>
              </a:rPr>
              <a:t>INSERT INTO tracks (</a:t>
            </a:r>
            <a:r>
              <a:rPr lang="en-GB" sz="1400" dirty="0" err="1">
                <a:effectLst/>
                <a:latin typeface="Consolas" panose="020B0609020204030204" pitchFamily="49" charset="0"/>
                <a:ea typeface="Calibri" panose="020F0502020204030204" pitchFamily="34" charset="0"/>
                <a:cs typeface="Arial" panose="020B0604020202020204" pitchFamily="34" charset="0"/>
              </a:rPr>
              <a:t>fileId</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idx</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lat</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lon</a:t>
            </a:r>
            <a:r>
              <a:rPr lang="en-GB" sz="1400" dirty="0">
                <a:effectLst/>
                <a:latin typeface="Consolas" panose="020B0609020204030204" pitchFamily="49" charset="0"/>
                <a:ea typeface="Calibri" panose="020F0502020204030204" pitchFamily="34" charset="0"/>
                <a:cs typeface="Arial" panose="020B0604020202020204" pitchFamily="34" charset="0"/>
              </a:rPr>
              <a:t>, </a:t>
            </a:r>
            <a:r>
              <a:rPr lang="en-GB" sz="1400" dirty="0" err="1">
                <a:effectLst/>
                <a:latin typeface="Consolas" panose="020B0609020204030204" pitchFamily="49" charset="0"/>
                <a:ea typeface="Calibri" panose="020F0502020204030204" pitchFamily="34" charset="0"/>
                <a:cs typeface="Arial" panose="020B0604020202020204" pitchFamily="34" charset="0"/>
              </a:rPr>
              <a:t>ele</a:t>
            </a:r>
            <a:r>
              <a:rPr lang="en-GB" sz="1400" dirty="0">
                <a:effectLst/>
                <a:latin typeface="Consolas" panose="020B0609020204030204" pitchFamily="49" charset="0"/>
                <a:ea typeface="Calibri" panose="020F0502020204030204" pitchFamily="34" charset="0"/>
                <a:cs typeface="Arial" panose="020B0604020202020204" pitchFamily="34" charset="0"/>
              </a:rPr>
              <a:t>) VALUES ('null', '7', '42.33875000', '-83.0561600', '183.0');</a:t>
            </a:r>
            <a:endParaRPr lang="en-GB"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2538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3EF4D3-D25E-4F1E-F0A6-7430B9DF7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9325" y="0"/>
            <a:ext cx="7513349" cy="6858000"/>
          </a:xfrm>
          <a:prstGeom prst="rect">
            <a:avLst/>
          </a:prstGeom>
        </p:spPr>
      </p:pic>
    </p:spTree>
    <p:extLst>
      <p:ext uri="{BB962C8B-B14F-4D97-AF65-F5344CB8AC3E}">
        <p14:creationId xmlns:p14="http://schemas.microsoft.com/office/powerpoint/2010/main" val="496894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1CEB3A59-FBAB-BAA4-84D9-0088057584D4}"/>
              </a:ext>
            </a:extLst>
          </p:cNvPr>
          <p:cNvGrpSpPr/>
          <p:nvPr/>
        </p:nvGrpSpPr>
        <p:grpSpPr>
          <a:xfrm>
            <a:off x="-1504" y="1282"/>
            <a:ext cx="12191980" cy="6856718"/>
            <a:chOff x="20" y="0"/>
            <a:chExt cx="12191980" cy="6856718"/>
          </a:xfrm>
        </p:grpSpPr>
        <p:pic>
          <p:nvPicPr>
            <p:cNvPr id="3" name="Picture 2" descr="Map&#10;&#10;Description automatically generated">
              <a:extLst>
                <a:ext uri="{FF2B5EF4-FFF2-40B4-BE49-F238E27FC236}">
                  <a16:creationId xmlns:a16="http://schemas.microsoft.com/office/drawing/2014/main" id="{41590F2E-5CF1-0793-3082-E9DE5EB2E0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0"/>
              <a:ext cx="12191980" cy="6856718"/>
            </a:xfrm>
            <a:prstGeom prst="rect">
              <a:avLst/>
            </a:prstGeom>
          </p:spPr>
        </p:pic>
        <p:cxnSp>
          <p:nvCxnSpPr>
            <p:cNvPr id="5" name="Straight Arrow Connector 4">
              <a:extLst>
                <a:ext uri="{FF2B5EF4-FFF2-40B4-BE49-F238E27FC236}">
                  <a16:creationId xmlns:a16="http://schemas.microsoft.com/office/drawing/2014/main" id="{963A7F8B-E738-7A28-27BE-16690E2497D4}"/>
                </a:ext>
              </a:extLst>
            </p:cNvPr>
            <p:cNvCxnSpPr/>
            <p:nvPr/>
          </p:nvCxnSpPr>
          <p:spPr>
            <a:xfrm>
              <a:off x="5515897" y="1976284"/>
              <a:ext cx="1777180" cy="1541206"/>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0B541D-981D-DF0D-294A-E4FEA61001DC}"/>
                </a:ext>
              </a:extLst>
            </p:cNvPr>
            <p:cNvCxnSpPr>
              <a:cxnSpLocks/>
            </p:cNvCxnSpPr>
            <p:nvPr/>
          </p:nvCxnSpPr>
          <p:spPr>
            <a:xfrm flipV="1">
              <a:off x="4082846" y="1976284"/>
              <a:ext cx="1431527" cy="417871"/>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3ADC9BBC-860B-92F2-AEDC-CAD76D8CBAF0}"/>
              </a:ext>
            </a:extLst>
          </p:cNvPr>
          <p:cNvSpPr/>
          <p:nvPr/>
        </p:nvSpPr>
        <p:spPr>
          <a:xfrm>
            <a:off x="6201127" y="2285222"/>
            <a:ext cx="50526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11" name="Rectangle 10">
            <a:extLst>
              <a:ext uri="{FF2B5EF4-FFF2-40B4-BE49-F238E27FC236}">
                <a16:creationId xmlns:a16="http://schemas.microsoft.com/office/drawing/2014/main" id="{CDD294B8-3B33-23AD-920B-374605A22672}"/>
              </a:ext>
            </a:extLst>
          </p:cNvPr>
          <p:cNvSpPr/>
          <p:nvPr/>
        </p:nvSpPr>
        <p:spPr>
          <a:xfrm>
            <a:off x="4676580" y="1723554"/>
            <a:ext cx="50526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88045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couch with a computer&#10;&#10;Description automatically generated with medium confidence">
            <a:extLst>
              <a:ext uri="{FF2B5EF4-FFF2-40B4-BE49-F238E27FC236}">
                <a16:creationId xmlns:a16="http://schemas.microsoft.com/office/drawing/2014/main" id="{6B34E747-F021-D417-E4EE-24C0C37D69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1987" y="0"/>
            <a:ext cx="10288026" cy="6858000"/>
          </a:xfrm>
          <a:prstGeom prst="rect">
            <a:avLst/>
          </a:prstGeom>
        </p:spPr>
      </p:pic>
    </p:spTree>
    <p:extLst>
      <p:ext uri="{BB962C8B-B14F-4D97-AF65-F5344CB8AC3E}">
        <p14:creationId xmlns:p14="http://schemas.microsoft.com/office/powerpoint/2010/main" val="978862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Almost There GIF by memecandy">
            <a:extLst>
              <a:ext uri="{FF2B5EF4-FFF2-40B4-BE49-F238E27FC236}">
                <a16:creationId xmlns:a16="http://schemas.microsoft.com/office/drawing/2014/main" id="{CA8E9BC9-BDB1-92D4-2EAC-F85F769625ED}"/>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368821" y="0"/>
            <a:ext cx="998621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82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lculator&#10;&#10;Description automatically generated with medium confidence">
            <a:extLst>
              <a:ext uri="{FF2B5EF4-FFF2-40B4-BE49-F238E27FC236}">
                <a16:creationId xmlns:a16="http://schemas.microsoft.com/office/drawing/2014/main" id="{A8707534-7965-6B64-8A56-79E20E2337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05183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Superman |  TSQL | image tagged in superman | made w/ Imgflip meme maker">
            <a:extLst>
              <a:ext uri="{FF2B5EF4-FFF2-40B4-BE49-F238E27FC236}">
                <a16:creationId xmlns:a16="http://schemas.microsoft.com/office/drawing/2014/main" id="{DC2FAB95-E134-2D5D-2205-C515F75FF8B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3987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4F6D84-FA93-34FF-4D41-783E4E30B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3881" y="0"/>
            <a:ext cx="5864237" cy="6858000"/>
          </a:xfrm>
          <a:prstGeom prst="rect">
            <a:avLst/>
          </a:prstGeom>
        </p:spPr>
      </p:pic>
    </p:spTree>
    <p:extLst>
      <p:ext uri="{BB962C8B-B14F-4D97-AF65-F5344CB8AC3E}">
        <p14:creationId xmlns:p14="http://schemas.microsoft.com/office/powerpoint/2010/main" val="1914520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1D1676-1F1F-7AFB-26FD-3CF61D434FA9}"/>
              </a:ext>
            </a:extLst>
          </p:cNvPr>
          <p:cNvGrpSpPr/>
          <p:nvPr/>
        </p:nvGrpSpPr>
        <p:grpSpPr>
          <a:xfrm>
            <a:off x="-54076" y="1"/>
            <a:ext cx="12246076" cy="6280355"/>
            <a:chOff x="-54076" y="1"/>
            <a:chExt cx="12246076" cy="6280355"/>
          </a:xfrm>
        </p:grpSpPr>
        <p:pic>
          <p:nvPicPr>
            <p:cNvPr id="4" name="Picture 3">
              <a:extLst>
                <a:ext uri="{FF2B5EF4-FFF2-40B4-BE49-F238E27FC236}">
                  <a16:creationId xmlns:a16="http://schemas.microsoft.com/office/drawing/2014/main" id="{74A2DCB3-F93E-E451-1DF2-4528F24D1714}"/>
                </a:ext>
              </a:extLst>
            </p:cNvPr>
            <p:cNvPicPr>
              <a:picLocks noChangeAspect="1"/>
            </p:cNvPicPr>
            <p:nvPr/>
          </p:nvPicPr>
          <p:blipFill>
            <a:blip r:embed="rId3"/>
            <a:stretch>
              <a:fillRect/>
            </a:stretch>
          </p:blipFill>
          <p:spPr>
            <a:xfrm>
              <a:off x="-54076" y="132736"/>
              <a:ext cx="8091948" cy="6068961"/>
            </a:xfrm>
            <a:prstGeom prst="rect">
              <a:avLst/>
            </a:prstGeom>
          </p:spPr>
        </p:pic>
        <p:sp>
          <p:nvSpPr>
            <p:cNvPr id="2" name="Callout: Line 1">
              <a:extLst>
                <a:ext uri="{FF2B5EF4-FFF2-40B4-BE49-F238E27FC236}">
                  <a16:creationId xmlns:a16="http://schemas.microsoft.com/office/drawing/2014/main" id="{92CA3C61-C623-4CF9-0F15-9A6BBD15516E}"/>
                </a:ext>
              </a:extLst>
            </p:cNvPr>
            <p:cNvSpPr/>
            <p:nvPr/>
          </p:nvSpPr>
          <p:spPr>
            <a:xfrm>
              <a:off x="8295968" y="1"/>
              <a:ext cx="3896032" cy="2757948"/>
            </a:xfrm>
            <a:prstGeom prst="borderCallout1">
              <a:avLst>
                <a:gd name="adj1" fmla="val 9124"/>
                <a:gd name="adj2" fmla="val -5"/>
                <a:gd name="adj3" fmla="val 43021"/>
                <a:gd name="adj4" fmla="val -49818"/>
              </a:avLst>
            </a:prstGeom>
            <a:noFill/>
            <a:ln w="1079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a:solidFill>
                    <a:schemeClr val="tx1"/>
                  </a:solidFill>
                </a:rPr>
                <a:t>Distance from </a:t>
              </a:r>
              <a:br>
                <a:rPr lang="en-GB" sz="3600">
                  <a:solidFill>
                    <a:schemeClr val="tx1"/>
                  </a:solidFill>
                </a:rPr>
              </a:br>
              <a:r>
                <a:rPr lang="en-GB" sz="3600">
                  <a:solidFill>
                    <a:schemeClr val="tx1"/>
                  </a:solidFill>
                </a:rPr>
                <a:t>Starting Point </a:t>
              </a:r>
              <a:br>
                <a:rPr lang="en-GB" sz="3600">
                  <a:solidFill>
                    <a:schemeClr val="tx1"/>
                  </a:solidFill>
                </a:rPr>
              </a:br>
              <a:r>
                <a:rPr lang="en-GB" sz="3600">
                  <a:solidFill>
                    <a:schemeClr val="tx1"/>
                  </a:solidFill>
                </a:rPr>
                <a:t>to End Point</a:t>
              </a:r>
            </a:p>
            <a:p>
              <a:pPr algn="ctr"/>
              <a:r>
                <a:rPr lang="en-GB" sz="3600">
                  <a:solidFill>
                    <a:schemeClr val="tx1"/>
                  </a:solidFill>
                </a:rPr>
                <a:t>= 2.2 KM</a:t>
              </a:r>
            </a:p>
          </p:txBody>
        </p:sp>
        <p:sp>
          <p:nvSpPr>
            <p:cNvPr id="3" name="Callout: Line 2">
              <a:extLst>
                <a:ext uri="{FF2B5EF4-FFF2-40B4-BE49-F238E27FC236}">
                  <a16:creationId xmlns:a16="http://schemas.microsoft.com/office/drawing/2014/main" id="{59984B16-0B10-2160-F3E3-58E7AD8EFFB9}"/>
                </a:ext>
              </a:extLst>
            </p:cNvPr>
            <p:cNvSpPr/>
            <p:nvPr/>
          </p:nvSpPr>
          <p:spPr>
            <a:xfrm>
              <a:off x="8212393" y="3522408"/>
              <a:ext cx="3896032" cy="2757948"/>
            </a:xfrm>
            <a:prstGeom prst="borderCallout1">
              <a:avLst>
                <a:gd name="adj1" fmla="val 9124"/>
                <a:gd name="adj2" fmla="val -5"/>
                <a:gd name="adj3" fmla="val 11687"/>
                <a:gd name="adj4" fmla="val -27684"/>
              </a:avLst>
            </a:prstGeom>
            <a:noFill/>
            <a:ln w="1079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a:solidFill>
                    <a:schemeClr val="tx1"/>
                  </a:solidFill>
                </a:rPr>
                <a:t>Total distance to the End Point = 23.4 KM</a:t>
              </a:r>
            </a:p>
          </p:txBody>
        </p:sp>
        <p:sp>
          <p:nvSpPr>
            <p:cNvPr id="5" name="Rectangle 4">
              <a:extLst>
                <a:ext uri="{FF2B5EF4-FFF2-40B4-BE49-F238E27FC236}">
                  <a16:creationId xmlns:a16="http://schemas.microsoft.com/office/drawing/2014/main" id="{49326318-685D-5F72-E6A2-5CAC2880FD8B}"/>
                </a:ext>
              </a:extLst>
            </p:cNvPr>
            <p:cNvSpPr/>
            <p:nvPr/>
          </p:nvSpPr>
          <p:spPr>
            <a:xfrm>
              <a:off x="5384007" y="1095375"/>
              <a:ext cx="952500" cy="24764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4DDDB9-7479-DE2D-AD54-E24289D43E17}"/>
                </a:ext>
              </a:extLst>
            </p:cNvPr>
            <p:cNvSpPr/>
            <p:nvPr/>
          </p:nvSpPr>
          <p:spPr>
            <a:xfrm>
              <a:off x="6296025" y="3721893"/>
              <a:ext cx="812006" cy="24764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47187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8FB5288-6CA2-CF3E-389F-8F5EE464F4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854" y="641555"/>
            <a:ext cx="12133146" cy="6216445"/>
          </a:xfrm>
          <a:prstGeom prst="rect">
            <a:avLst/>
          </a:prstGeom>
        </p:spPr>
      </p:pic>
    </p:spTree>
    <p:extLst>
      <p:ext uri="{BB962C8B-B14F-4D97-AF65-F5344CB8AC3E}">
        <p14:creationId xmlns:p14="http://schemas.microsoft.com/office/powerpoint/2010/main" val="3713185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22D3EF-FD21-1998-4167-E24BB80DFC1D}"/>
              </a:ext>
            </a:extLst>
          </p:cNvPr>
          <p:cNvSpPr/>
          <p:nvPr/>
        </p:nvSpPr>
        <p:spPr>
          <a:xfrm>
            <a:off x="465516" y="2497976"/>
            <a:ext cx="11260967" cy="1938992"/>
          </a:xfrm>
          <a:prstGeom prst="rect">
            <a:avLst/>
          </a:prstGeom>
          <a:noFill/>
        </p:spPr>
        <p:txBody>
          <a:bodyPr wrap="none" lIns="91440" tIns="45720" rIns="91440" bIns="45720">
            <a:spAutoFit/>
          </a:bodyPr>
          <a:lstStyle/>
          <a:p>
            <a:pPr algn="ctr"/>
            <a:r>
              <a:rPr lang="en-US" sz="12000" b="0" cap="none" spc="0">
                <a:ln w="0"/>
                <a:solidFill>
                  <a:schemeClr val="accent1"/>
                </a:solidFill>
                <a:effectLst>
                  <a:outerShdw blurRad="38100" dist="25400" dir="5400000" algn="ctr" rotWithShape="0">
                    <a:srgbClr val="6E747A">
                      <a:alpha val="43000"/>
                    </a:srgbClr>
                  </a:outerShdw>
                </a:effectLst>
              </a:rPr>
              <a:t>What do you get?</a:t>
            </a:r>
          </a:p>
        </p:txBody>
      </p:sp>
    </p:spTree>
    <p:extLst>
      <p:ext uri="{BB962C8B-B14F-4D97-AF65-F5344CB8AC3E}">
        <p14:creationId xmlns:p14="http://schemas.microsoft.com/office/powerpoint/2010/main" val="2383376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B476A-7B0D-52FB-7693-3AC01A51FD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7594" y="0"/>
            <a:ext cx="8056811" cy="6858000"/>
          </a:xfrm>
          <a:prstGeom prst="rect">
            <a:avLst/>
          </a:prstGeom>
        </p:spPr>
      </p:pic>
      <p:sp>
        <p:nvSpPr>
          <p:cNvPr id="6" name="Rectangle 5">
            <a:extLst>
              <a:ext uri="{FF2B5EF4-FFF2-40B4-BE49-F238E27FC236}">
                <a16:creationId xmlns:a16="http://schemas.microsoft.com/office/drawing/2014/main" id="{51FCD6C6-077D-8FC1-4ACC-4B849AE7BE99}"/>
              </a:ext>
            </a:extLst>
          </p:cNvPr>
          <p:cNvSpPr/>
          <p:nvPr/>
        </p:nvSpPr>
        <p:spPr>
          <a:xfrm>
            <a:off x="3504954" y="-57805"/>
            <a:ext cx="544117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https://icon-map.com/</a:t>
            </a:r>
          </a:p>
        </p:txBody>
      </p:sp>
    </p:spTree>
    <p:extLst>
      <p:ext uri="{BB962C8B-B14F-4D97-AF65-F5344CB8AC3E}">
        <p14:creationId xmlns:p14="http://schemas.microsoft.com/office/powerpoint/2010/main" val="17925486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05EEF-59C7-5B9B-9128-864EB8969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9251" y="0"/>
            <a:ext cx="8913497" cy="6858000"/>
          </a:xfrm>
          <a:prstGeom prst="rect">
            <a:avLst/>
          </a:prstGeom>
        </p:spPr>
      </p:pic>
    </p:spTree>
    <p:extLst>
      <p:ext uri="{BB962C8B-B14F-4D97-AF65-F5344CB8AC3E}">
        <p14:creationId xmlns:p14="http://schemas.microsoft.com/office/powerpoint/2010/main" val="3533450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3AD90-F727-24BE-2D7A-5D24B3E859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2888" y="0"/>
            <a:ext cx="8966223" cy="6858000"/>
          </a:xfrm>
          <a:prstGeom prst="rect">
            <a:avLst/>
          </a:prstGeom>
        </p:spPr>
      </p:pic>
    </p:spTree>
    <p:extLst>
      <p:ext uri="{BB962C8B-B14F-4D97-AF65-F5344CB8AC3E}">
        <p14:creationId xmlns:p14="http://schemas.microsoft.com/office/powerpoint/2010/main" val="383557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371908-5AE0-704D-6EF0-FEC839BA47D6}"/>
              </a:ext>
            </a:extLst>
          </p:cNvPr>
          <p:cNvSpPr/>
          <p:nvPr/>
        </p:nvSpPr>
        <p:spPr>
          <a:xfrm>
            <a:off x="0" y="184805"/>
            <a:ext cx="12188952" cy="1505883"/>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5200" b="0" kern="1200" cap="none" spc="0" dirty="0">
                <a:ln w="0"/>
                <a:solidFill>
                  <a:srgbClr val="0070C0"/>
                </a:solidFill>
                <a:effectLst>
                  <a:outerShdw blurRad="38100" dist="25400" dir="5400000" algn="ctr" rotWithShape="0">
                    <a:srgbClr val="6E747A">
                      <a:alpha val="43000"/>
                    </a:srgbClr>
                  </a:outerShdw>
                </a:effectLst>
                <a:latin typeface="+mj-lt"/>
                <a:ea typeface="+mj-ea"/>
                <a:cs typeface="+mj-cs"/>
              </a:rPr>
              <a:t>Jame</a:t>
            </a:r>
            <a:r>
              <a:rPr lang="en-US" sz="5200" kern="1200" dirty="0">
                <a:ln w="0"/>
                <a:solidFill>
                  <a:srgbClr val="0070C0"/>
                </a:solidFill>
                <a:effectLst>
                  <a:outerShdw blurRad="38100" dist="25400" dir="5400000" algn="ctr" rotWithShape="0">
                    <a:srgbClr val="6E747A">
                      <a:alpha val="43000"/>
                    </a:srgbClr>
                  </a:outerShdw>
                </a:effectLst>
                <a:latin typeface="+mj-lt"/>
                <a:ea typeface="+mj-ea"/>
                <a:cs typeface="+mj-cs"/>
              </a:rPr>
              <a:t>s Frost had an idea</a:t>
            </a:r>
          </a:p>
          <a:p>
            <a:pPr algn="ctr">
              <a:lnSpc>
                <a:spcPct val="90000"/>
              </a:lnSpc>
              <a:spcBef>
                <a:spcPct val="0"/>
              </a:spcBef>
              <a:spcAft>
                <a:spcPts val="600"/>
              </a:spcAft>
            </a:pPr>
            <a:r>
              <a:rPr lang="en-US" sz="5200" b="0" cap="none" spc="0" dirty="0">
                <a:ln w="0"/>
                <a:solidFill>
                  <a:srgbClr val="0070C0"/>
                </a:solidFill>
                <a:effectLst>
                  <a:outerShdw blurRad="38100" dist="25400" dir="5400000" algn="ctr" rotWithShape="0">
                    <a:srgbClr val="6E747A">
                      <a:alpha val="43000"/>
                    </a:srgbClr>
                  </a:outerShdw>
                </a:effectLst>
                <a:latin typeface="+mj-lt"/>
                <a:ea typeface="+mj-ea"/>
                <a:cs typeface="+mj-cs"/>
              </a:rPr>
              <a:t>(my boss)</a:t>
            </a:r>
            <a:endParaRPr lang="en-US" sz="5200" b="0" kern="1200" cap="none" spc="0" dirty="0">
              <a:ln w="0"/>
              <a:solidFill>
                <a:srgbClr val="0070C0"/>
              </a:solidFill>
              <a:effectLst>
                <a:outerShdw blurRad="38100" dist="25400" dir="5400000" algn="ctr" rotWithShape="0">
                  <a:srgbClr val="6E747A">
                    <a:alpha val="43000"/>
                  </a:srgbClr>
                </a:outerShdw>
              </a:effectLst>
              <a:latin typeface="+mj-lt"/>
              <a:ea typeface="+mj-ea"/>
              <a:cs typeface="+mj-cs"/>
            </a:endParaRPr>
          </a:p>
        </p:txBody>
      </p:sp>
      <p:pic>
        <p:nvPicPr>
          <p:cNvPr id="5" name="Picture 4">
            <a:extLst>
              <a:ext uri="{FF2B5EF4-FFF2-40B4-BE49-F238E27FC236}">
                <a16:creationId xmlns:a16="http://schemas.microsoft.com/office/drawing/2014/main" id="{23C762C4-B9D9-6128-6830-433C038256D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997" y="1845426"/>
            <a:ext cx="7844953" cy="4450303"/>
          </a:xfrm>
          <a:prstGeom prst="rect">
            <a:avLst/>
          </a:prstGeom>
        </p:spPr>
      </p:pic>
    </p:spTree>
    <p:extLst>
      <p:ext uri="{BB962C8B-B14F-4D97-AF65-F5344CB8AC3E}">
        <p14:creationId xmlns:p14="http://schemas.microsoft.com/office/powerpoint/2010/main" val="267287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13BD17-9358-1C8D-468C-649D1A305A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5157" y="-5587"/>
            <a:ext cx="9661686" cy="68691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4A6039-7269-4C73-0ACA-5549C3AD9444}"/>
              </a:ext>
            </a:extLst>
          </p:cNvPr>
          <p:cNvSpPr/>
          <p:nvPr/>
        </p:nvSpPr>
        <p:spPr>
          <a:xfrm>
            <a:off x="8103634" y="86975"/>
            <a:ext cx="2823209" cy="1862048"/>
          </a:xfrm>
          <a:prstGeom prst="rect">
            <a:avLst/>
          </a:prstGeom>
          <a:noFill/>
        </p:spPr>
        <p:txBody>
          <a:bodyPr wrap="none" lIns="91440" tIns="45720" rIns="91440" bIns="45720">
            <a:spAutoFit/>
          </a:bodyPr>
          <a:lstStyle/>
          <a:p>
            <a:pPr algn="ctr"/>
            <a:r>
              <a:rPr lang="en-US" sz="11500" b="0" cap="none" spc="0">
                <a:ln w="0"/>
                <a:solidFill>
                  <a:schemeClr val="bg1"/>
                </a:solidFill>
                <a:effectLst>
                  <a:outerShdw blurRad="38100" dist="25400" dir="5400000" algn="ctr" rotWithShape="0">
                    <a:srgbClr val="6E747A">
                      <a:alpha val="43000"/>
                    </a:srgbClr>
                  </a:outerShdw>
                </a:effectLst>
              </a:rPr>
              <a:t>V2.?</a:t>
            </a:r>
          </a:p>
        </p:txBody>
      </p:sp>
    </p:spTree>
    <p:extLst>
      <p:ext uri="{BB962C8B-B14F-4D97-AF65-F5344CB8AC3E}">
        <p14:creationId xmlns:p14="http://schemas.microsoft.com/office/powerpoint/2010/main" val="2132169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ad sign on the sidewalk&#10;&#10;Description automatically generated with low confidence">
            <a:extLst>
              <a:ext uri="{FF2B5EF4-FFF2-40B4-BE49-F238E27FC236}">
                <a16:creationId xmlns:a16="http://schemas.microsoft.com/office/drawing/2014/main" id="{D92E0319-31CC-896A-11B4-19503B0EEF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43455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t sitting on a computer&#10;&#10;Description automatically generated with medium confidence">
            <a:extLst>
              <a:ext uri="{FF2B5EF4-FFF2-40B4-BE49-F238E27FC236}">
                <a16:creationId xmlns:a16="http://schemas.microsoft.com/office/drawing/2014/main" id="{3B951060-43DE-CD02-76CD-785E2CACA3B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3987" y="0"/>
            <a:ext cx="6840794" cy="6840794"/>
          </a:xfrm>
          <a:prstGeom prst="rect">
            <a:avLst/>
          </a:prstGeom>
        </p:spPr>
      </p:pic>
    </p:spTree>
    <p:extLst>
      <p:ext uri="{BB962C8B-B14F-4D97-AF65-F5344CB8AC3E}">
        <p14:creationId xmlns:p14="http://schemas.microsoft.com/office/powerpoint/2010/main" val="3728477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5C667-5065-A532-D046-A34AAE5183C4}"/>
              </a:ext>
            </a:extLst>
          </p:cNvPr>
          <p:cNvPicPr>
            <a:picLocks noChangeAspect="1"/>
          </p:cNvPicPr>
          <p:nvPr/>
        </p:nvPicPr>
        <p:blipFill>
          <a:blip r:embed="rId2"/>
          <a:stretch>
            <a:fillRect/>
          </a:stretch>
        </p:blipFill>
        <p:spPr>
          <a:xfrm>
            <a:off x="0" y="411109"/>
            <a:ext cx="8760568" cy="6035781"/>
          </a:xfrm>
          <a:prstGeom prst="rect">
            <a:avLst/>
          </a:prstGeom>
        </p:spPr>
      </p:pic>
      <p:sp>
        <p:nvSpPr>
          <p:cNvPr id="4" name="Rectangle 3">
            <a:extLst>
              <a:ext uri="{FF2B5EF4-FFF2-40B4-BE49-F238E27FC236}">
                <a16:creationId xmlns:a16="http://schemas.microsoft.com/office/drawing/2014/main" id="{B955E432-2427-E3AA-B35C-516CA5E31087}"/>
              </a:ext>
            </a:extLst>
          </p:cNvPr>
          <p:cNvSpPr/>
          <p:nvPr/>
        </p:nvSpPr>
        <p:spPr>
          <a:xfrm>
            <a:off x="8676272" y="3625810"/>
            <a:ext cx="3610732" cy="1938992"/>
          </a:xfrm>
          <a:prstGeom prst="rect">
            <a:avLst/>
          </a:prstGeom>
          <a:noFill/>
        </p:spPr>
        <p:txBody>
          <a:bodyPr wrap="none" lIns="91440" tIns="45720" rIns="91440" bIns="45720">
            <a:spAutoFit/>
          </a:bodyPr>
          <a:lstStyle/>
          <a:p>
            <a:pPr algn="ctr"/>
            <a:r>
              <a:rPr lang="en-US" sz="6000" b="0" cap="none" spc="0">
                <a:ln w="0"/>
                <a:solidFill>
                  <a:srgbClr val="77BC62"/>
                </a:solidFill>
                <a:effectLst>
                  <a:outerShdw blurRad="38100" dist="25400" dir="5400000" algn="ctr" rotWithShape="0">
                    <a:srgbClr val="6E747A">
                      <a:alpha val="43000"/>
                    </a:srgbClr>
                  </a:outerShdw>
                </a:effectLst>
              </a:rPr>
              <a:t>Route</a:t>
            </a:r>
          </a:p>
          <a:p>
            <a:pPr algn="ctr"/>
            <a:r>
              <a:rPr lang="en-US" sz="6000">
                <a:ln w="0"/>
                <a:solidFill>
                  <a:srgbClr val="77BC62"/>
                </a:solidFill>
                <a:effectLst>
                  <a:outerShdw blurRad="38100" dist="25400" dir="5400000" algn="ctr" rotWithShape="0">
                    <a:srgbClr val="6E747A">
                      <a:alpha val="43000"/>
                    </a:srgbClr>
                  </a:outerShdw>
                </a:effectLst>
              </a:rPr>
              <a:t>Completed</a:t>
            </a:r>
            <a:endParaRPr lang="en-US" sz="6000" b="0" cap="none" spc="0">
              <a:ln w="0"/>
              <a:solidFill>
                <a:srgbClr val="77BC62"/>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488FACC1-AC1C-29A7-D23F-3F9803946FE6}"/>
              </a:ext>
            </a:extLst>
          </p:cNvPr>
          <p:cNvSpPr/>
          <p:nvPr/>
        </p:nvSpPr>
        <p:spPr>
          <a:xfrm>
            <a:off x="8918036" y="258900"/>
            <a:ext cx="3127203" cy="3170099"/>
          </a:xfrm>
          <a:prstGeom prst="rect">
            <a:avLst/>
          </a:prstGeom>
          <a:noFill/>
        </p:spPr>
        <p:txBody>
          <a:bodyPr wrap="none" lIns="91440" tIns="45720" rIns="91440" bIns="45720">
            <a:spAutoFit/>
          </a:bodyPr>
          <a:lstStyle/>
          <a:p>
            <a:pPr algn="ctr"/>
            <a:r>
              <a:rPr lang="en-US" sz="8000" dirty="0">
                <a:ln w="0"/>
                <a:solidFill>
                  <a:srgbClr val="FF0000"/>
                </a:solidFill>
                <a:effectLst>
                  <a:outerShdw blurRad="38100" dist="25400" dir="5400000" algn="ctr" rotWithShape="0">
                    <a:srgbClr val="6E747A">
                      <a:alpha val="43000"/>
                    </a:srgbClr>
                  </a:outerShdw>
                </a:effectLst>
              </a:rPr>
              <a:t>Overall</a:t>
            </a:r>
          </a:p>
          <a:p>
            <a:pPr algn="ctr"/>
            <a:r>
              <a:rPr lang="en-US" sz="8000" b="0" cap="none" spc="0" dirty="0">
                <a:ln w="0"/>
                <a:solidFill>
                  <a:srgbClr val="FF0000"/>
                </a:solidFill>
                <a:effectLst>
                  <a:outerShdw blurRad="38100" dist="25400" dir="5400000" algn="ctr" rotWithShape="0">
                    <a:srgbClr val="6E747A">
                      <a:alpha val="43000"/>
                    </a:srgbClr>
                  </a:outerShdw>
                </a:effectLst>
              </a:rPr>
              <a:t>Route</a:t>
            </a:r>
          </a:p>
          <a:p>
            <a:pPr algn="ctr"/>
            <a:r>
              <a:rPr lang="en-US" sz="4000" dirty="0">
                <a:ln w="0"/>
                <a:solidFill>
                  <a:srgbClr val="FF0000"/>
                </a:solidFill>
                <a:effectLst>
                  <a:outerShdw blurRad="38100" dist="25400" dir="5400000" algn="ctr" rotWithShape="0">
                    <a:srgbClr val="6E747A">
                      <a:alpha val="43000"/>
                    </a:srgbClr>
                  </a:outerShdw>
                </a:effectLst>
              </a:rPr>
              <a:t>(to complete)</a:t>
            </a:r>
            <a:endParaRPr lang="en-US" sz="40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4893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ith his hand on his face&#10;&#10;Description automatically generated with medium confidence">
            <a:extLst>
              <a:ext uri="{FF2B5EF4-FFF2-40B4-BE49-F238E27FC236}">
                <a16:creationId xmlns:a16="http://schemas.microsoft.com/office/drawing/2014/main" id="{220CF429-44A9-512C-F80E-B483793E3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10298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making food in a kitchen&#10;&#10;Description automatically generated with low confidence">
            <a:extLst>
              <a:ext uri="{FF2B5EF4-FFF2-40B4-BE49-F238E27FC236}">
                <a16:creationId xmlns:a16="http://schemas.microsoft.com/office/drawing/2014/main" id="{96F7E7BC-4EE3-A752-80B0-ADE8D182F9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0943980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person smiling for the camera">
            <a:extLst>
              <a:ext uri="{FF2B5EF4-FFF2-40B4-BE49-F238E27FC236}">
                <a16:creationId xmlns:a16="http://schemas.microsoft.com/office/drawing/2014/main" id="{BCA89FE2-F6B5-420D-3D6C-B14827E5F4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6000" y="357600"/>
            <a:ext cx="6153600" cy="61536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2DBECC8C-AA1A-AE10-1A29-353DBC76320B}"/>
              </a:ext>
            </a:extLst>
          </p:cNvPr>
          <p:cNvSpPr/>
          <p:nvPr/>
        </p:nvSpPr>
        <p:spPr>
          <a:xfrm>
            <a:off x="6695027" y="742863"/>
            <a:ext cx="5496974" cy="4762587"/>
          </a:xfrm>
          <a:prstGeom prst="wedgeEllipseCallout">
            <a:avLst>
              <a:gd name="adj1" fmla="val -71778"/>
              <a:gd name="adj2" fmla="val 16950"/>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“Power Automate is amazing!</a:t>
            </a:r>
          </a:p>
          <a:p>
            <a:pPr algn="ctr"/>
            <a:r>
              <a:rPr lang="en-GB" sz="3600" dirty="0">
                <a:solidFill>
                  <a:schemeClr val="tx1"/>
                </a:solidFill>
              </a:rPr>
              <a:t>I have an idea…..”</a:t>
            </a:r>
          </a:p>
        </p:txBody>
      </p:sp>
    </p:spTree>
    <p:extLst>
      <p:ext uri="{BB962C8B-B14F-4D97-AF65-F5344CB8AC3E}">
        <p14:creationId xmlns:p14="http://schemas.microsoft.com/office/powerpoint/2010/main" val="1060851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person holding a bottle">
            <a:extLst>
              <a:ext uri="{FF2B5EF4-FFF2-40B4-BE49-F238E27FC236}">
                <a16:creationId xmlns:a16="http://schemas.microsoft.com/office/drawing/2014/main" id="{D304DCF7-F015-4593-8F3A-86A438F5EF6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19850" y="542925"/>
            <a:ext cx="5772150" cy="57721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3D9C9A9C-6D68-9954-B336-BFEB519A6EC1}"/>
              </a:ext>
            </a:extLst>
          </p:cNvPr>
          <p:cNvSpPr/>
          <p:nvPr/>
        </p:nvSpPr>
        <p:spPr>
          <a:xfrm>
            <a:off x="0" y="800056"/>
            <a:ext cx="4514850" cy="5257887"/>
          </a:xfrm>
          <a:prstGeom prst="wedgeEllipseCallout">
            <a:avLst>
              <a:gd name="adj1" fmla="val 91294"/>
              <a:gd name="adj2" fmla="val 573"/>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3600">
                <a:solidFill>
                  <a:schemeClr val="tx1"/>
                </a:solidFill>
              </a:rPr>
              <a:t>“Ok…..</a:t>
            </a:r>
          </a:p>
          <a:p>
            <a:pPr algn="ctr"/>
            <a:r>
              <a:rPr lang="en-GB" sz="3600">
                <a:solidFill>
                  <a:schemeClr val="tx1"/>
                </a:solidFill>
              </a:rPr>
              <a:t>What’s the idea?”</a:t>
            </a:r>
          </a:p>
        </p:txBody>
      </p:sp>
    </p:spTree>
    <p:extLst>
      <p:ext uri="{BB962C8B-B14F-4D97-AF65-F5344CB8AC3E}">
        <p14:creationId xmlns:p14="http://schemas.microsoft.com/office/powerpoint/2010/main" val="2983806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newspaper&#10;&#10;Description automatically generated">
            <a:extLst>
              <a:ext uri="{FF2B5EF4-FFF2-40B4-BE49-F238E27FC236}">
                <a16:creationId xmlns:a16="http://schemas.microsoft.com/office/drawing/2014/main" id="{29CD8E8E-25C0-69B9-FE0C-05396A6485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04339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57014B51-70A5-E0CF-1968-E16E93C0D70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694191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3322</Words>
  <Application>Microsoft Office PowerPoint</Application>
  <PresentationFormat>Widescreen</PresentationFormat>
  <Paragraphs>460</Paragraphs>
  <Slides>175</Slides>
  <Notes>106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175</vt:i4>
      </vt:variant>
    </vt:vector>
  </HeadingPairs>
  <TitlesOfParts>
    <vt:vector size="185" baseType="lpstr">
      <vt:lpstr>-apple-system</vt:lpstr>
      <vt:lpstr>Arial</vt:lpstr>
      <vt:lpstr>Calibri</vt:lpstr>
      <vt:lpstr>Calibri Light</vt:lpstr>
      <vt:lpstr>Consolas</vt:lpstr>
      <vt:lpstr>open sans</vt:lpstr>
      <vt:lpstr>Open Sans Semibold</vt:lpstr>
      <vt:lpstr>PlusJakartaSans</vt:lpstr>
      <vt:lpstr>Segoe UI</vt:lpstr>
      <vt:lpstr>office theme</vt:lpstr>
      <vt:lpstr>PowerPoint Presentation</vt:lpstr>
      <vt:lpstr>PowerPoint Presentation</vt:lpstr>
      <vt:lpstr>Sponsors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Sponsors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21</cp:revision>
  <dcterms:created xsi:type="dcterms:W3CDTF">2022-09-13T17:00:21Z</dcterms:created>
  <dcterms:modified xsi:type="dcterms:W3CDTF">2022-10-04T05:50:12Z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9dd434-d51a-431d-9632-71b0679d7ba6_Enabled">
    <vt:lpwstr>true</vt:lpwstr>
  </property>
  <property fmtid="{D5CDD505-2E9C-101B-9397-08002B2CF9AE}" pid="3" name="MSIP_Label_249dd434-d51a-431d-9632-71b0679d7ba6_SetDate">
    <vt:lpwstr>2022-09-29T21:18:24Z</vt:lpwstr>
  </property>
  <property fmtid="{D5CDD505-2E9C-101B-9397-08002B2CF9AE}" pid="4" name="MSIP_Label_249dd434-d51a-431d-9632-71b0679d7ba6_Method">
    <vt:lpwstr>Standard</vt:lpwstr>
  </property>
  <property fmtid="{D5CDD505-2E9C-101B-9397-08002B2CF9AE}" pid="5" name="MSIP_Label_249dd434-d51a-431d-9632-71b0679d7ba6_Name">
    <vt:lpwstr>General</vt:lpwstr>
  </property>
  <property fmtid="{D5CDD505-2E9C-101B-9397-08002B2CF9AE}" pid="6" name="MSIP_Label_249dd434-d51a-431d-9632-71b0679d7ba6_SiteId">
    <vt:lpwstr>43ad7b98-e4ac-4313-9135-5e9a60cca7f0</vt:lpwstr>
  </property>
  <property fmtid="{D5CDD505-2E9C-101B-9397-08002B2CF9AE}" pid="7" name="MSIP_Label_249dd434-d51a-431d-9632-71b0679d7ba6_ActionId">
    <vt:lpwstr>0f620327-3afb-4d21-85fe-6b39e3a1624d</vt:lpwstr>
  </property>
  <property fmtid="{D5CDD505-2E9C-101B-9397-08002B2CF9AE}" pid="8" name="MSIP_Label_249dd434-d51a-431d-9632-71b0679d7ba6_ContentBits">
    <vt:lpwstr>0</vt:lpwstr>
  </property>
</Properties>
</file>